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7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058B-C13D-4F07-AA83-837165FBDF38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546-B7FC-4E18-9147-259BA1337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20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058B-C13D-4F07-AA83-837165FBDF38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546-B7FC-4E18-9147-259BA1337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35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058B-C13D-4F07-AA83-837165FBDF38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546-B7FC-4E18-9147-259BA1337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12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058B-C13D-4F07-AA83-837165FBDF38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546-B7FC-4E18-9147-259BA1337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94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058B-C13D-4F07-AA83-837165FBDF38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546-B7FC-4E18-9147-259BA1337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75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058B-C13D-4F07-AA83-837165FBDF38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546-B7FC-4E18-9147-259BA1337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95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058B-C13D-4F07-AA83-837165FBDF38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546-B7FC-4E18-9147-259BA1337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058B-C13D-4F07-AA83-837165FBDF38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546-B7FC-4E18-9147-259BA1337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0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058B-C13D-4F07-AA83-837165FBDF38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546-B7FC-4E18-9147-259BA1337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01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058B-C13D-4F07-AA83-837165FBDF38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546-B7FC-4E18-9147-259BA1337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58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058B-C13D-4F07-AA83-837165FBDF38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546-B7FC-4E18-9147-259BA1337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60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8058B-C13D-4F07-AA83-837165FBDF38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09546-B7FC-4E18-9147-259BA1337A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65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5DHlJsmie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latin typeface="+mn-lt"/>
              </a:rPr>
              <a:t>Trh – </a:t>
            </a:r>
            <a:r>
              <a:rPr lang="cs-CZ" sz="5400" b="1" dirty="0" err="1">
                <a:latin typeface="+mn-lt"/>
              </a:rPr>
              <a:t>charakteristika,rozdělení</a:t>
            </a:r>
            <a:endParaRPr lang="cs-CZ" sz="54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7293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www.youtube.com/watch?v=d5DHlJsmiek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08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509486"/>
          </a:xfrm>
        </p:spPr>
        <p:txBody>
          <a:bodyPr/>
          <a:lstStyle/>
          <a:p>
            <a:r>
              <a:rPr lang="cs-CZ" sz="6600" b="1" dirty="0" smtClean="0">
                <a:latin typeface="+mn-lt"/>
              </a:rPr>
              <a:t>Trh</a:t>
            </a:r>
            <a:r>
              <a:rPr lang="cs-CZ" b="1" dirty="0" smtClean="0">
                <a:latin typeface="+mn-lt"/>
              </a:rPr>
              <a:t>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b="1" dirty="0"/>
              <a:t>Trh </a:t>
            </a:r>
            <a:r>
              <a:rPr lang="cs-CZ" dirty="0"/>
              <a:t>je místo, kde se střetává </a:t>
            </a:r>
            <a:r>
              <a:rPr lang="cs-CZ" b="1" dirty="0"/>
              <a:t>nabídka s poptávkou </a:t>
            </a:r>
            <a:r>
              <a:rPr lang="cs-CZ" dirty="0"/>
              <a:t>a utváří se </a:t>
            </a:r>
            <a:r>
              <a:rPr lang="cs-CZ" b="1" dirty="0"/>
              <a:t>cena zboží. </a:t>
            </a:r>
            <a:endParaRPr lang="cs-CZ" b="1" dirty="0" smtClean="0"/>
          </a:p>
          <a:p>
            <a:r>
              <a:rPr lang="cs-CZ" dirty="0" smtClean="0"/>
              <a:t>Zboží </a:t>
            </a:r>
            <a:r>
              <a:rPr lang="cs-CZ" b="1" dirty="0"/>
              <a:t>je statek </a:t>
            </a:r>
            <a:r>
              <a:rPr lang="cs-CZ" b="1" dirty="0" smtClean="0"/>
              <a:t>nebo služba </a:t>
            </a:r>
            <a:r>
              <a:rPr lang="cs-CZ" b="1" dirty="0"/>
              <a:t>určená ke směně na trhu. </a:t>
            </a:r>
            <a:endParaRPr lang="cs-CZ" b="1" dirty="0" smtClean="0"/>
          </a:p>
          <a:p>
            <a:r>
              <a:rPr lang="cs-CZ" dirty="0" smtClean="0"/>
              <a:t>Prodávající </a:t>
            </a:r>
            <a:r>
              <a:rPr lang="cs-CZ" dirty="0"/>
              <a:t>a kupující vstupují do vzájemných vztahů, aby </a:t>
            </a:r>
            <a:r>
              <a:rPr lang="cs-CZ" dirty="0" smtClean="0"/>
              <a:t>určili cenu </a:t>
            </a:r>
            <a:r>
              <a:rPr lang="cs-CZ" dirty="0"/>
              <a:t>zboží a množství, které se nakoupí a prodá.</a:t>
            </a:r>
          </a:p>
        </p:txBody>
      </p:sp>
    </p:spTree>
    <p:extLst>
      <p:ext uri="{BB962C8B-B14F-4D97-AF65-F5344CB8AC3E}">
        <p14:creationId xmlns:p14="http://schemas.microsoft.com/office/powerpoint/2010/main" val="21118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DRUHY TRHU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 smtClean="0"/>
              <a:t>Členění </a:t>
            </a:r>
            <a:r>
              <a:rPr lang="cs-CZ" sz="3600" b="1" dirty="0"/>
              <a:t>trhu</a:t>
            </a:r>
            <a:r>
              <a:rPr lang="cs-CZ" sz="3600" b="1" dirty="0" smtClean="0"/>
              <a:t>:</a:t>
            </a:r>
          </a:p>
          <a:p>
            <a:pPr marL="0" indent="0">
              <a:buNone/>
            </a:pP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 smtClean="0"/>
              <a:t>1</a:t>
            </a:r>
            <a:r>
              <a:rPr lang="cs-CZ" sz="3600" b="1" dirty="0"/>
              <a:t>. Z hlediska </a:t>
            </a:r>
            <a:r>
              <a:rPr lang="cs-CZ" sz="3600" b="1" dirty="0" smtClean="0"/>
              <a:t>územního:</a:t>
            </a:r>
          </a:p>
          <a:p>
            <a:pPr lvl="1"/>
            <a:r>
              <a:rPr lang="cs-CZ" sz="3600" b="1" dirty="0" smtClean="0"/>
              <a:t>trh </a:t>
            </a:r>
            <a:r>
              <a:rPr lang="cs-CZ" sz="3600" b="1" dirty="0"/>
              <a:t>místní </a:t>
            </a:r>
            <a:r>
              <a:rPr lang="cs-CZ" sz="3600" dirty="0" smtClean="0"/>
              <a:t>- regionální,</a:t>
            </a:r>
          </a:p>
          <a:p>
            <a:pPr lvl="1"/>
            <a:r>
              <a:rPr lang="pt-BR" sz="3600" b="1" dirty="0" smtClean="0"/>
              <a:t>trh </a:t>
            </a:r>
            <a:r>
              <a:rPr lang="pt-BR" sz="3600" b="1" dirty="0"/>
              <a:t>národní </a:t>
            </a:r>
            <a:r>
              <a:rPr lang="pt-BR" sz="3600" dirty="0"/>
              <a:t>– území státu,</a:t>
            </a:r>
          </a:p>
          <a:p>
            <a:pPr lvl="1"/>
            <a:r>
              <a:rPr lang="cs-CZ" sz="3600" b="1" dirty="0" smtClean="0"/>
              <a:t>trh </a:t>
            </a:r>
            <a:r>
              <a:rPr lang="cs-CZ" sz="3600" b="1" dirty="0"/>
              <a:t>světový</a:t>
            </a:r>
            <a:r>
              <a:rPr lang="cs-CZ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5060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sz="3600" b="1" dirty="0" smtClean="0"/>
              <a:t>2</a:t>
            </a:r>
            <a:r>
              <a:rPr lang="cs-CZ" sz="3600" b="1" dirty="0"/>
              <a:t>. Z hlediska předmětu směny:</a:t>
            </a:r>
          </a:p>
          <a:p>
            <a:pPr lvl="1"/>
            <a:r>
              <a:rPr lang="cs-CZ" sz="3600" b="1" dirty="0" smtClean="0"/>
              <a:t>trh </a:t>
            </a:r>
            <a:r>
              <a:rPr lang="cs-CZ" sz="3600" b="1" dirty="0"/>
              <a:t>výrobků a služeb </a:t>
            </a:r>
            <a:r>
              <a:rPr lang="cs-CZ" sz="3600" dirty="0"/>
              <a:t>(trh produktů</a:t>
            </a:r>
            <a:r>
              <a:rPr lang="cs-CZ" sz="3600" dirty="0" smtClean="0"/>
              <a:t>),</a:t>
            </a:r>
          </a:p>
          <a:p>
            <a:pPr lvl="1"/>
            <a:r>
              <a:rPr lang="cs-CZ" sz="3600" b="1" dirty="0" smtClean="0"/>
              <a:t>trh </a:t>
            </a:r>
            <a:r>
              <a:rPr lang="cs-CZ" sz="3600" b="1" dirty="0"/>
              <a:t>práce, přírodních zdrojů a kapitálu </a:t>
            </a:r>
            <a:r>
              <a:rPr lang="cs-CZ" sz="3600" dirty="0"/>
              <a:t>(trh </a:t>
            </a:r>
            <a:r>
              <a:rPr lang="cs-CZ" sz="3600" dirty="0" smtClean="0"/>
              <a:t>	výrobních faktorů</a:t>
            </a:r>
            <a:r>
              <a:rPr lang="cs-CZ" sz="3600" dirty="0"/>
              <a:t>),</a:t>
            </a:r>
          </a:p>
          <a:p>
            <a:pPr lvl="1"/>
            <a:r>
              <a:rPr lang="cs-CZ" sz="3600" b="1" dirty="0" smtClean="0"/>
              <a:t>trh </a:t>
            </a:r>
            <a:r>
              <a:rPr lang="cs-CZ" sz="3600" b="1" dirty="0"/>
              <a:t>finanční </a:t>
            </a:r>
            <a:r>
              <a:rPr lang="cs-CZ" sz="3600" dirty="0"/>
              <a:t>– trh peněz (souvisí s trhem kapitálu</a:t>
            </a:r>
            <a:r>
              <a:rPr lang="cs-CZ" sz="3600" dirty="0" smtClean="0"/>
              <a:t>).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710830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sz="3600" b="1" dirty="0"/>
              <a:t>3. Z hlediska rozsahu </a:t>
            </a:r>
            <a:r>
              <a:rPr lang="cs-CZ" sz="3600" dirty="0"/>
              <a:t>(množství prodávaných druhů 	</a:t>
            </a:r>
            <a:r>
              <a:rPr lang="cs-CZ" sz="3600" dirty="0" smtClean="0"/>
              <a:t>				     zboží</a:t>
            </a:r>
            <a:r>
              <a:rPr lang="cs-CZ" sz="3600" dirty="0"/>
              <a:t>):</a:t>
            </a:r>
          </a:p>
          <a:p>
            <a:pPr lvl="1"/>
            <a:r>
              <a:rPr lang="cs-CZ" sz="3600" b="1" dirty="0" smtClean="0"/>
              <a:t>trh </a:t>
            </a:r>
            <a:r>
              <a:rPr lang="cs-CZ" sz="3600" b="1" dirty="0"/>
              <a:t>dílčí </a:t>
            </a:r>
            <a:r>
              <a:rPr lang="cs-CZ" sz="3600" dirty="0"/>
              <a:t>– předmětem koupě a prodeje je jediný druh zboží (obilí, automobily),</a:t>
            </a:r>
          </a:p>
          <a:p>
            <a:pPr lvl="1"/>
            <a:r>
              <a:rPr lang="cs-CZ" sz="3600" b="1" dirty="0" smtClean="0"/>
              <a:t>trh </a:t>
            </a:r>
            <a:r>
              <a:rPr lang="cs-CZ" sz="3600" b="1" dirty="0"/>
              <a:t>agregátní </a:t>
            </a:r>
            <a:r>
              <a:rPr lang="cs-CZ" sz="3600" dirty="0"/>
              <a:t>– trh veškerého zboží.</a:t>
            </a:r>
          </a:p>
        </p:txBody>
      </p:sp>
    </p:spTree>
    <p:extLst>
      <p:ext uri="{BB962C8B-B14F-4D97-AF65-F5344CB8AC3E}">
        <p14:creationId xmlns:p14="http://schemas.microsoft.com/office/powerpoint/2010/main" val="3257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20914"/>
            <a:ext cx="10515600" cy="6255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/>
              <a:t>4. Další členění:</a:t>
            </a:r>
          </a:p>
          <a:p>
            <a:r>
              <a:rPr lang="cs-CZ" sz="3200" b="1" dirty="0" smtClean="0"/>
              <a:t>trh </a:t>
            </a:r>
            <a:r>
              <a:rPr lang="cs-CZ" sz="3200" b="1" dirty="0"/>
              <a:t>nasycený </a:t>
            </a:r>
            <a:r>
              <a:rPr lang="cs-CZ" sz="3200" dirty="0"/>
              <a:t>– nabídka ≥ poptávce,</a:t>
            </a:r>
          </a:p>
          <a:p>
            <a:r>
              <a:rPr lang="cs-CZ" sz="3200" b="1" dirty="0" smtClean="0"/>
              <a:t>trh </a:t>
            </a:r>
            <a:r>
              <a:rPr lang="cs-CZ" sz="3200" b="1" dirty="0"/>
              <a:t>nenasycený </a:t>
            </a:r>
            <a:r>
              <a:rPr lang="cs-CZ" sz="3200" dirty="0"/>
              <a:t>– nabídka &lt; poptávka,</a:t>
            </a:r>
          </a:p>
          <a:p>
            <a:r>
              <a:rPr lang="cs-CZ" sz="3200" b="1" dirty="0" smtClean="0"/>
              <a:t>trh </a:t>
            </a:r>
            <a:r>
              <a:rPr lang="cs-CZ" sz="3200" b="1" dirty="0"/>
              <a:t>konkurenční </a:t>
            </a:r>
            <a:r>
              <a:rPr lang="cs-CZ" sz="3200" dirty="0" smtClean="0"/>
              <a:t>- na </a:t>
            </a:r>
            <a:r>
              <a:rPr lang="cs-CZ" sz="3200" dirty="0"/>
              <a:t>trhu je </a:t>
            </a:r>
            <a:r>
              <a:rPr lang="cs-CZ" sz="3200" b="1" dirty="0"/>
              <a:t>množství domácích i zahraničních dodavatelů</a:t>
            </a:r>
            <a:r>
              <a:rPr lang="cs-CZ" sz="3200" dirty="0"/>
              <a:t>, kteří </a:t>
            </a:r>
            <a:r>
              <a:rPr lang="cs-CZ" sz="3200" dirty="0" smtClean="0"/>
              <a:t>se snaží </a:t>
            </a:r>
            <a:r>
              <a:rPr lang="cs-CZ" sz="3200" dirty="0"/>
              <a:t>získat odběratele,</a:t>
            </a:r>
          </a:p>
          <a:p>
            <a:r>
              <a:rPr lang="cs-CZ" sz="3200" b="1" dirty="0" smtClean="0"/>
              <a:t>trh </a:t>
            </a:r>
            <a:r>
              <a:rPr lang="cs-CZ" sz="3200" b="1" dirty="0"/>
              <a:t>monopolní </a:t>
            </a:r>
            <a:r>
              <a:rPr lang="cs-CZ" sz="3200" dirty="0" smtClean="0"/>
              <a:t>- na </a:t>
            </a:r>
            <a:r>
              <a:rPr lang="cs-CZ" sz="3200" dirty="0"/>
              <a:t>trhu získá </a:t>
            </a:r>
            <a:r>
              <a:rPr lang="cs-CZ" sz="3200" b="1" dirty="0"/>
              <a:t>výsadní postavení </a:t>
            </a:r>
            <a:r>
              <a:rPr lang="cs-CZ" sz="3200" dirty="0"/>
              <a:t>jeden či více dodavatelů, kteří </a:t>
            </a:r>
            <a:r>
              <a:rPr lang="cs-CZ" sz="3200" dirty="0" smtClean="0"/>
              <a:t>jsou </a:t>
            </a:r>
            <a:r>
              <a:rPr lang="cs-CZ" sz="3200" b="1" dirty="0" smtClean="0"/>
              <a:t>dohodnuti </a:t>
            </a:r>
            <a:r>
              <a:rPr lang="cs-CZ" sz="3200" dirty="0"/>
              <a:t>na podmínkách prodeje,</a:t>
            </a:r>
          </a:p>
          <a:p>
            <a:r>
              <a:rPr lang="cs-CZ" sz="3200" b="1" dirty="0" smtClean="0"/>
              <a:t>otevřený </a:t>
            </a:r>
            <a:r>
              <a:rPr lang="cs-CZ" sz="3200" dirty="0"/>
              <a:t>– na trh mají </a:t>
            </a:r>
            <a:r>
              <a:rPr lang="cs-CZ" sz="3200" b="1" dirty="0"/>
              <a:t>volný přístup </a:t>
            </a:r>
            <a:r>
              <a:rPr lang="cs-CZ" sz="3200" dirty="0"/>
              <a:t>domácí i zahraniční subjekty,</a:t>
            </a:r>
          </a:p>
          <a:p>
            <a:r>
              <a:rPr lang="cs-CZ" sz="3200" b="1" dirty="0" smtClean="0"/>
              <a:t>uzavřený </a:t>
            </a:r>
            <a:r>
              <a:rPr lang="cs-CZ" sz="3200" dirty="0"/>
              <a:t>– volný přístup pouze pro domácí subjekty.</a:t>
            </a:r>
          </a:p>
        </p:txBody>
      </p:sp>
    </p:spTree>
    <p:extLst>
      <p:ext uri="{BB962C8B-B14F-4D97-AF65-F5344CB8AC3E}">
        <p14:creationId xmlns:p14="http://schemas.microsoft.com/office/powerpoint/2010/main" val="14891199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191</Words>
  <Application>Microsoft Office PowerPoint</Application>
  <PresentationFormat>Širokoúhlá obrazovka</PresentationFormat>
  <Paragraphs>35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Trh – charakteristika,rozdělení</vt:lpstr>
      <vt:lpstr>Trh </vt:lpstr>
      <vt:lpstr>DRUHY TRHU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Trh – charakteristika,rozdělení</dc:title>
  <dc:creator>Jitka Pružinová</dc:creator>
  <cp:lastModifiedBy>PRUZINOVAJ</cp:lastModifiedBy>
  <cp:revision>5</cp:revision>
  <dcterms:created xsi:type="dcterms:W3CDTF">2016-11-08T20:25:43Z</dcterms:created>
  <dcterms:modified xsi:type="dcterms:W3CDTF">2016-11-09T06:04:28Z</dcterms:modified>
</cp:coreProperties>
</file>