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57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61" r:id="rId12"/>
    <p:sldId id="26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24" autoAdjust="0"/>
  </p:normalViewPr>
  <p:slideViewPr>
    <p:cSldViewPr>
      <p:cViewPr>
        <p:scale>
          <a:sx n="70" d="100"/>
          <a:sy n="70" d="100"/>
        </p:scale>
        <p:origin x="-1098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752640-CFC7-494B-B93A-F3857DC65718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5773606-F4F1-441B-88FB-7670FEF423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1C9E-ED5F-4548-8E9A-CDFFDBA17865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3AE5-8E0D-4375-8891-A0835465DD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2E861-27F2-4D9F-ABC1-8F5C79FAEA0A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CEAC-79F6-47A3-A182-557579CB78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F260-61F5-462F-914E-AD93179692ED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C660-7B99-4B2B-9D8A-D26501B355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D2FA4-A5F1-42E2-A968-B3AD46CFE3E2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5B7C-442C-4C00-8A08-CFA2077B00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7386-D5CB-42B9-A373-57FD52140C37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2985D-A58A-417C-973E-05C5953EB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887D9-D605-4E42-9993-341C0B535001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0818-C38A-47A9-9459-07913280ED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48E8-D025-4AE8-B6FD-7AAE44B2BD80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C2682-73DE-4397-A21F-F8FE18B747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A5EA-615D-49F8-ABB4-3EAAAF64F807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242F4-548D-46F2-8648-A39D8D78EC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A211-ECA0-4394-A89B-5D65A6E263A6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7DFE-0F66-4D1A-9CAA-CDF78D5C3E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2F5F-915F-4D56-94A9-9600C750B614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7DD8-C12E-4FA5-AC9B-97B22AC817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B752-EE75-493E-9C52-0C1703C83780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6577-F328-40EF-A919-6C56F30D3E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60305-5BD6-4D2E-B7B7-81357653A104}" type="datetimeFigureOut">
              <a:rPr lang="cs-CZ"/>
              <a:pPr>
                <a:defRPr/>
              </a:pPr>
              <a:t>14.7.2014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931CFF-E8AE-47D8-A03E-0F3EA64753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Europe_belief_in_god_upd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503238" y="1125538"/>
            <a:ext cx="8640762" cy="1295400"/>
          </a:xfrm>
        </p:spPr>
        <p:txBody>
          <a:bodyPr/>
          <a:lstStyle/>
          <a:p>
            <a:pPr algn="r" eaLnBrk="1" hangingPunct="1"/>
            <a:r>
              <a:rPr lang="cs-CZ" sz="2000" b="1" smtClean="0">
                <a:latin typeface="Arial" charset="0"/>
                <a:cs typeface="Arial" charset="0"/>
              </a:rPr>
              <a:t>Obchodní akademie, Střední odborná škola </a:t>
            </a:r>
            <a:br>
              <a:rPr lang="cs-CZ" sz="2000" b="1" smtClean="0">
                <a:latin typeface="Arial" charset="0"/>
                <a:cs typeface="Arial" charset="0"/>
              </a:rPr>
            </a:br>
            <a:r>
              <a:rPr lang="cs-CZ" sz="2000" b="1" smtClean="0">
                <a:latin typeface="Arial" charset="0"/>
                <a:cs typeface="Arial" charset="0"/>
              </a:rPr>
              <a:t>a Jazyková škola s právem státní jazykové zkoušky, </a:t>
            </a:r>
            <a:br>
              <a:rPr lang="cs-CZ" sz="2000" b="1" smtClean="0">
                <a:latin typeface="Arial" charset="0"/>
                <a:cs typeface="Arial" charset="0"/>
              </a:rPr>
            </a:br>
            <a:r>
              <a:rPr lang="cs-CZ" sz="2000" b="1" smtClean="0">
                <a:latin typeface="Arial" charset="0"/>
                <a:cs typeface="Arial" charset="0"/>
              </a:rPr>
              <a:t>Hradec Králové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0825" y="2781300"/>
          <a:ext cx="8569325" cy="3911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23"/>
                <a:gridCol w="6481002"/>
              </a:tblGrid>
              <a:tr h="555398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Autor:</a:t>
                      </a:r>
                      <a:endParaRPr lang="cs-CZ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Mgr. Ernest Seifert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Název materiálu:</a:t>
                      </a:r>
                      <a:endParaRPr lang="cs-CZ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VY_32_INOVACE_6_CLOVEK_V_LIDSKEM_SPOLECENSTVI_10</a:t>
                      </a:r>
                      <a:endParaRPr lang="cs-CZ" sz="1600" b="1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Víra a </a:t>
                      </a:r>
                      <a:r>
                        <a:rPr kumimoji="0" lang="cs-CZ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atheismus</a:t>
                      </a:r>
                      <a:endParaRPr kumimoji="0" lang="cs-C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Téma sady:</a:t>
                      </a: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Člověk v lidském společenství a soudobý svět</a:t>
                      </a: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Obor, ročník:</a:t>
                      </a:r>
                      <a:endParaRPr lang="cs-CZ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Veřejnosprávní činnost, </a:t>
                      </a:r>
                      <a:r>
                        <a:rPr lang="cs-CZ" sz="18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Sociální činnost,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 ročník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r>
                        <a:rPr lang="cs-CZ" sz="18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vytvoření:</a:t>
                      </a:r>
                      <a:endParaRPr lang="cs-CZ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červenec 2013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Anotace:</a:t>
                      </a:r>
                      <a:endParaRPr lang="cs-CZ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Víra, funkce víry, náboženská víra a její druhy, ateismus, druhy ateismu, deismus, teismus, panteismus</a:t>
                      </a:r>
                      <a:endParaRPr lang="cs-CZ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r>
                        <a:rPr lang="cs-CZ" sz="1400" b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Metodický</a:t>
                      </a:r>
                      <a:r>
                        <a:rPr lang="cs-CZ" sz="1400" b="1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obsah:</a:t>
                      </a:r>
                      <a:endParaRPr lang="cs-CZ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Výklad nového učiva</a:t>
                      </a:r>
                      <a:endParaRPr lang="cs-CZ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12" marB="4571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6950" y="0"/>
            <a:ext cx="4337050" cy="1060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357937" cy="2143125"/>
          </a:xfrm>
        </p:spPr>
        <p:txBody>
          <a:bodyPr anchor="b"/>
          <a:lstStyle/>
          <a:p>
            <a:pPr algn="r" eaLnBrk="1" hangingPunct="1"/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Počet věřících Evropě</a:t>
            </a:r>
            <a:r>
              <a:rPr lang="cs-CZ" sz="1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cs-C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</a:t>
            </a:r>
            <a:endParaRPr lang="cs-CZ" sz="2000" b="1" smtClean="0">
              <a:latin typeface="Arial" charset="0"/>
              <a:cs typeface="Arial" charset="0"/>
            </a:endParaRPr>
          </a:p>
        </p:txBody>
      </p:sp>
      <p:pic>
        <p:nvPicPr>
          <p:cNvPr id="34818" name="Picture 2" descr="https://upload.wikimedia.org/wikipedia/commons/8/84/Europe_belief_in_god_up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0313" y="2571750"/>
            <a:ext cx="4071937" cy="3786188"/>
          </a:xfrm>
          <a:noFill/>
        </p:spPr>
      </p:pic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2428875" y="6357938"/>
            <a:ext cx="40719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/>
              <a:t>Obr. 1 Počet věřících v Boha v Evropě v roce 2005 </a:t>
            </a:r>
            <a:r>
              <a:rPr lang="en-US" sz="1200"/>
              <a:t>[</a:t>
            </a:r>
            <a:r>
              <a:rPr lang="cs-CZ" sz="1200"/>
              <a:t>1</a:t>
            </a:r>
            <a:r>
              <a:rPr lang="en-US" sz="1200"/>
              <a:t>]</a:t>
            </a:r>
            <a:endParaRPr lang="cs-CZ" sz="800"/>
          </a:p>
        </p:txBody>
      </p:sp>
      <p:sp>
        <p:nvSpPr>
          <p:cNvPr id="6" name="Zaoblený obdélník 5"/>
          <p:cNvSpPr/>
          <p:nvPr/>
        </p:nvSpPr>
        <p:spPr>
          <a:xfrm>
            <a:off x="4572000" y="4714875"/>
            <a:ext cx="714375" cy="357188"/>
          </a:xfrm>
          <a:prstGeom prst="roundRect">
            <a:avLst/>
          </a:prstGeom>
          <a:solidFill>
            <a:srgbClr val="99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" grpId="0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2011362"/>
          </a:xfrm>
        </p:spPr>
        <p:txBody>
          <a:bodyPr/>
          <a:lstStyle/>
          <a:p>
            <a:pPr algn="r"/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Zdroje</a:t>
            </a:r>
            <a:endParaRPr lang="cs-CZ" b="1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Zástupný symbol pro obsah 4"/>
          <p:cNvSpPr>
            <a:spLocks noGrp="1"/>
          </p:cNvSpPr>
          <p:nvPr>
            <p:ph idx="1"/>
          </p:nvPr>
        </p:nvSpPr>
        <p:spPr>
          <a:xfrm>
            <a:off x="142875" y="2571750"/>
            <a:ext cx="8786813" cy="3929063"/>
          </a:xfrm>
        </p:spPr>
        <p:txBody>
          <a:bodyPr/>
          <a:lstStyle/>
          <a:p>
            <a:pPr marL="228600" indent="-228600">
              <a:buFont typeface="Arial" charset="0"/>
              <a:buNone/>
              <a:defRPr/>
            </a:pPr>
            <a:r>
              <a:rPr lang="cs-CZ" sz="1600" dirty="0"/>
              <a:t>Použité </a:t>
            </a:r>
            <a:r>
              <a:rPr lang="cs-CZ" sz="1600" dirty="0" smtClean="0"/>
              <a:t>obrázky</a:t>
            </a:r>
            <a:r>
              <a:rPr lang="cs-CZ" sz="1600" i="1" dirty="0" smtClean="0"/>
              <a:t>     </a:t>
            </a:r>
          </a:p>
          <a:p>
            <a:pPr marL="228600" indent="-228600">
              <a:buFont typeface="Arial" charset="0"/>
              <a:buNone/>
              <a:tabLst>
                <a:tab pos="355600" algn="l"/>
              </a:tabLst>
              <a:defRPr/>
            </a:pPr>
            <a:r>
              <a:rPr lang="en-US" sz="1600" dirty="0" smtClean="0"/>
              <a:t>[1]		</a:t>
            </a:r>
            <a:r>
              <a:rPr lang="cs-CZ" sz="1600" i="1" dirty="0" err="1" smtClean="0"/>
              <a:t>Wikimedia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Commons</a:t>
            </a:r>
            <a:r>
              <a:rPr lang="cs-CZ" sz="1600" dirty="0" smtClean="0"/>
              <a:t> [online]. 2007 [cit. 2013-07-29]. Dostupné z:</a:t>
            </a:r>
          </a:p>
          <a:p>
            <a:pPr marL="0" lvl="1" indent="0">
              <a:buFont typeface="Arial" charset="0"/>
              <a:buNone/>
              <a:defRPr/>
            </a:pPr>
            <a:r>
              <a:rPr lang="cs-CZ" sz="1600" dirty="0" smtClean="0"/>
              <a:t>        </a:t>
            </a:r>
            <a:r>
              <a:rPr lang="cs-CZ" sz="1600" dirty="0" smtClean="0">
                <a:hlinkClick r:id="rId2"/>
              </a:rPr>
              <a:t>https://commons.wikimedia.org/wiki/File:Europe_belief_in_god_upd.png</a:t>
            </a:r>
            <a:endParaRPr lang="cs-CZ" sz="1600" dirty="0" smtClean="0"/>
          </a:p>
          <a:p>
            <a:pPr marL="0" lvl="1" indent="0">
              <a:buFont typeface="Arial" charset="0"/>
              <a:buNone/>
              <a:defRPr/>
            </a:pPr>
            <a:endParaRPr lang="cs-CZ" sz="1600" dirty="0" smtClean="0"/>
          </a:p>
          <a:p>
            <a:pPr>
              <a:buFont typeface="Arial" charset="0"/>
              <a:buAutoNum type="arabicParenR" startAt="2"/>
              <a:defRPr/>
            </a:pPr>
            <a:endParaRPr lang="cs-CZ" sz="1200" i="1" dirty="0" smtClean="0"/>
          </a:p>
          <a:p>
            <a:pPr>
              <a:buFont typeface="Arial" charset="0"/>
              <a:buNone/>
              <a:defRPr/>
            </a:pPr>
            <a:r>
              <a:rPr lang="cs-CZ" sz="1200" dirty="0" smtClean="0"/>
              <a:t>	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1600" dirty="0" smtClean="0"/>
              <a:t>Použitá literatura a jiné zdroje:</a:t>
            </a:r>
            <a:endParaRPr lang="cs-CZ" sz="1600" u="sng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BARTONÍČKOVÁ, K. a kol</a:t>
            </a:r>
            <a:r>
              <a:rPr lang="cs-CZ" sz="1600" i="1" dirty="0" smtClean="0"/>
              <a:t>. Občanský a společenskovědní základ</a:t>
            </a:r>
            <a:r>
              <a:rPr lang="cs-CZ" sz="1600" dirty="0" smtClean="0"/>
              <a:t>. Brno: </a:t>
            </a:r>
            <a:r>
              <a:rPr lang="cs-CZ" sz="1600" dirty="0" err="1" smtClean="0"/>
              <a:t>Computer</a:t>
            </a:r>
            <a:r>
              <a:rPr lang="cs-CZ" sz="1600" dirty="0" smtClean="0"/>
              <a:t> </a:t>
            </a:r>
            <a:r>
              <a:rPr lang="cs-CZ" sz="1600" dirty="0" err="1" smtClean="0"/>
              <a:t>Press</a:t>
            </a:r>
            <a:r>
              <a:rPr lang="cs-CZ" sz="1600" dirty="0" smtClean="0"/>
              <a:t>, 2011.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EMMERT, F. a kol. </a:t>
            </a:r>
            <a:r>
              <a:rPr lang="cs-CZ" sz="1600" i="1" dirty="0" smtClean="0"/>
              <a:t>Odmaturuj ze společenských věd</a:t>
            </a:r>
            <a:r>
              <a:rPr lang="cs-CZ" sz="1600" dirty="0" smtClean="0"/>
              <a:t>. Brno: </a:t>
            </a:r>
            <a:r>
              <a:rPr lang="cs-CZ" sz="1600" dirty="0" err="1" smtClean="0"/>
              <a:t>Didaktis</a:t>
            </a:r>
            <a:r>
              <a:rPr lang="cs-CZ" sz="1600" dirty="0" smtClean="0"/>
              <a:t>, 2004.</a:t>
            </a:r>
          </a:p>
          <a:p>
            <a:pPr>
              <a:buFont typeface="Arial" charset="0"/>
              <a:buNone/>
              <a:defRPr/>
            </a:pPr>
            <a:endParaRPr lang="cs-CZ" sz="1600" dirty="0" smtClean="0"/>
          </a:p>
          <a:p>
            <a:pPr marL="0" indent="0">
              <a:buFont typeface="Arial" charset="0"/>
              <a:buNone/>
              <a:defRPr/>
            </a:pPr>
            <a:endParaRPr lang="cs-CZ" sz="1200" dirty="0" smtClean="0"/>
          </a:p>
          <a:p>
            <a:pPr marL="0" indent="0">
              <a:buFont typeface="Arial" charset="0"/>
              <a:buNone/>
              <a:defRPr/>
            </a:pPr>
            <a:endParaRPr lang="cs-CZ" sz="1200" dirty="0" smtClean="0"/>
          </a:p>
          <a:p>
            <a:pPr marL="0" indent="0">
              <a:buFont typeface="Arial" charset="0"/>
              <a:buNone/>
              <a:defRPr/>
            </a:pPr>
            <a:endParaRPr lang="cs-CZ" sz="1200" dirty="0"/>
          </a:p>
          <a:p>
            <a:pPr marL="0" indent="0">
              <a:buFont typeface="Arial" charset="0"/>
              <a:buNone/>
              <a:defRPr/>
            </a:pPr>
            <a:endParaRPr lang="cs-CZ" sz="1800" dirty="0" smtClean="0"/>
          </a:p>
          <a:p>
            <a:pPr marL="0" indent="0">
              <a:buFont typeface="Arial" charset="0"/>
              <a:buNone/>
              <a:defRPr/>
            </a:pPr>
            <a:endParaRPr lang="cs-CZ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939925"/>
          </a:xfrm>
        </p:spPr>
        <p:txBody>
          <a:bodyPr/>
          <a:lstStyle/>
          <a:p>
            <a:pPr algn="r"/>
            <a:r>
              <a:rPr lang="cs-CZ" sz="3200" smtClean="0">
                <a:latin typeface="Arial" charset="0"/>
                <a:cs typeface="Arial" charset="0"/>
              </a:rPr>
              <a:t/>
            </a:r>
            <a:br>
              <a:rPr lang="cs-CZ" sz="3200" smtClean="0">
                <a:latin typeface="Arial" charset="0"/>
                <a:cs typeface="Arial" charset="0"/>
              </a:rPr>
            </a:br>
            <a:r>
              <a:rPr lang="cs-CZ" sz="3200" smtClean="0">
                <a:latin typeface="Arial" charset="0"/>
                <a:cs typeface="Arial" charset="0"/>
              </a:rPr>
              <a:t/>
            </a:r>
            <a:br>
              <a:rPr lang="cs-CZ" sz="3200" smtClean="0">
                <a:latin typeface="Arial" charset="0"/>
                <a:cs typeface="Arial" charset="0"/>
              </a:rPr>
            </a:br>
            <a:r>
              <a:rPr lang="cs-CZ" sz="3200" smtClean="0">
                <a:latin typeface="Arial" charset="0"/>
                <a:cs typeface="Arial" charset="0"/>
              </a:rPr>
              <a:t/>
            </a:r>
            <a:br>
              <a:rPr lang="cs-CZ" sz="3200" smtClean="0">
                <a:latin typeface="Arial" charset="0"/>
                <a:cs typeface="Arial" charset="0"/>
              </a:rPr>
            </a:br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482975"/>
          </a:xfrm>
        </p:spPr>
        <p:txBody>
          <a:bodyPr/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Dílo smí být dále šířeno pod licencí CC BY-SA.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Materiály jsou určeny pro bezplatné používání pro potřeby výuky a vzdělávání na všech typech škol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a školských zařízení. Jakékoliv další využití podléhá autorskému zákonu.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Všechna neocitovaná autorská díla jsou dílem autora.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Všechny neocitované kliparty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a další grafické objekty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jsou součástí prostředků výukového sw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Smart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Notebook a MS Office.</a:t>
            </a:r>
          </a:p>
          <a:p>
            <a:pPr>
              <a:defRPr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357937" cy="2143125"/>
          </a:xfrm>
        </p:spPr>
        <p:txBody>
          <a:bodyPr anchor="b"/>
          <a:lstStyle/>
          <a:p>
            <a:pPr algn="r" eaLnBrk="1" hangingPunct="1"/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Víra</a:t>
            </a:r>
            <a:r>
              <a:rPr lang="cs-CZ" sz="1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cs-C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endParaRPr lang="cs-CZ" sz="2000" b="1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28625" y="2643188"/>
            <a:ext cx="8358188" cy="4071937"/>
          </a:xfrm>
        </p:spPr>
        <p:txBody>
          <a:bodyPr/>
          <a:lstStyle/>
          <a:p>
            <a:pPr>
              <a:lnSpc>
                <a:spcPts val="33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vykládá oblasti světa a </a:t>
            </a:r>
            <a:r>
              <a:rPr lang="cs-CZ" sz="2400" dirty="0" smtClean="0">
                <a:latin typeface="Arial" charset="0"/>
                <a:cs typeface="Arial" charset="0"/>
              </a:rPr>
              <a:t>života, </a:t>
            </a:r>
            <a:r>
              <a:rPr lang="cs-CZ" sz="2400" dirty="0" smtClean="0">
                <a:latin typeface="Arial" charset="0"/>
                <a:cs typeface="Arial" charset="0"/>
              </a:rPr>
              <a:t>na které nestačí náš rozum a poznávací schopnosti</a:t>
            </a:r>
          </a:p>
          <a:p>
            <a:pPr>
              <a:lnSpc>
                <a:spcPts val="2000"/>
              </a:lnSpc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ts val="3300"/>
              </a:lnSpc>
              <a:buFont typeface="Arial" charset="0"/>
              <a:buNone/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			</a:t>
            </a:r>
            <a:r>
              <a:rPr lang="cs-CZ" sz="2400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transcendentální</a:t>
            </a:r>
            <a:r>
              <a:rPr lang="cs-CZ" sz="2400" dirty="0" smtClean="0">
                <a:latin typeface="Arial" charset="0"/>
                <a:cs typeface="Arial" charset="0"/>
              </a:rPr>
              <a:t> (přesahující naši zkušenost)</a:t>
            </a:r>
          </a:p>
          <a:p>
            <a:pPr>
              <a:lnSpc>
                <a:spcPts val="2000"/>
              </a:lnSpc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ts val="33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vedle rozumu další způsob vztahování se člověka ke světu</a:t>
            </a:r>
          </a:p>
          <a:p>
            <a:pPr>
              <a:lnSpc>
                <a:spcPts val="33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hluboce prožívaný vztah člověka ke skutečnosti, která jej přesahuje</a:t>
            </a:r>
          </a:p>
          <a:p>
            <a:pPr>
              <a:lnSpc>
                <a:spcPts val="3300"/>
              </a:lnSpc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ts val="3300"/>
              </a:lnSpc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1000125" y="4000500"/>
            <a:ext cx="1071563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357937" cy="2143125"/>
          </a:xfrm>
        </p:spPr>
        <p:txBody>
          <a:bodyPr anchor="b"/>
          <a:lstStyle/>
          <a:p>
            <a:pPr algn="r" eaLnBrk="1" hangingPunct="1"/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Víra</a:t>
            </a:r>
            <a:r>
              <a:rPr lang="cs-CZ" sz="1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cs-C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endParaRPr lang="cs-CZ" sz="2000" b="1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3929062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věří v nadpřirozené stojící mimo lidskou zkušenost</a:t>
            </a:r>
          </a:p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v nadpřirozené lze pouze věřit</a:t>
            </a:r>
          </a:p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vysvětluje tajemno</a:t>
            </a:r>
          </a:p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víra souvisí úzce s morálkou</a:t>
            </a:r>
          </a:p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víra je osobní a nedá se dokázat</a:t>
            </a: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357937" cy="2143125"/>
          </a:xfrm>
        </p:spPr>
        <p:txBody>
          <a:bodyPr anchor="b"/>
          <a:lstStyle/>
          <a:p>
            <a:pPr algn="r" eaLnBrk="1" hangingPunct="1"/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Funkce víry</a:t>
            </a:r>
            <a:r>
              <a:rPr lang="cs-CZ" sz="1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cs-C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endParaRPr lang="cs-CZ" sz="2000" b="1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3929062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usnadňuje orientaci ve světě</a:t>
            </a:r>
          </a:p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morálně posiluje  </a:t>
            </a:r>
          </a:p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dává hodnotový rámec (</a:t>
            </a:r>
            <a:r>
              <a:rPr lang="cs-CZ" sz="24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dobro</a:t>
            </a:r>
            <a:r>
              <a:rPr lang="cs-CZ" sz="2400" dirty="0" smtClean="0">
                <a:latin typeface="Arial" charset="0"/>
                <a:cs typeface="Arial" charset="0"/>
              </a:rPr>
              <a:t> / </a:t>
            </a:r>
            <a:r>
              <a:rPr lang="cs-CZ" sz="2400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zlo</a:t>
            </a:r>
            <a:r>
              <a:rPr lang="cs-CZ" sz="2400" dirty="0" smtClean="0"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přísloví: </a:t>
            </a: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,,Víra hory přenáší´´</a:t>
            </a:r>
          </a:p>
          <a:p>
            <a:pPr lvl="3">
              <a:lnSpc>
                <a:spcPct val="150000"/>
              </a:lnSpc>
              <a:buFont typeface="Arial" charset="0"/>
              <a:buNone/>
              <a:tabLst>
                <a:tab pos="1528763" algn="l"/>
              </a:tabLst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 ,,Tvá víra tě uzdraví´´</a:t>
            </a:r>
          </a:p>
          <a:p>
            <a:pPr>
              <a:defRPr/>
            </a:pPr>
            <a:endParaRPr lang="cs-CZ" sz="2400" dirty="0" smtClean="0"/>
          </a:p>
          <a:p>
            <a:pPr>
              <a:lnSpc>
                <a:spcPts val="3300"/>
              </a:lnSpc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85813" y="4643438"/>
            <a:ext cx="4857750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Znáte nějaké lidové přísloví se slovem víra?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357937" cy="2143125"/>
          </a:xfrm>
        </p:spPr>
        <p:txBody>
          <a:bodyPr anchor="b"/>
          <a:lstStyle/>
          <a:p>
            <a:pPr algn="r" eaLnBrk="1" hangingPunct="1"/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Náboženská víra</a:t>
            </a:r>
            <a:endParaRPr lang="cs-CZ" sz="2000" b="1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3929062"/>
          </a:xfrm>
        </p:spPr>
        <p:txBody>
          <a:bodyPr/>
          <a:lstStyle/>
          <a:p>
            <a:pPr>
              <a:lnSpc>
                <a:spcPts val="31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za vším vidí hlubší smysl, který je počátkem (příčinou) a cílem (účelem) všeho</a:t>
            </a:r>
          </a:p>
          <a:p>
            <a:pPr>
              <a:lnSpc>
                <a:spcPts val="2600"/>
              </a:lnSpc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ts val="3100"/>
              </a:lnSpc>
              <a:tabLst>
                <a:tab pos="233362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hlubší smysl = např. Bůh, božský duch, bohové, 	absolutno)</a:t>
            </a:r>
          </a:p>
          <a:p>
            <a:pPr>
              <a:lnSpc>
                <a:spcPts val="2600"/>
              </a:lnSpc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ts val="31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víra v Boha a pravdy, hodnoty a normy chování od něj pocházející (př. </a:t>
            </a:r>
            <a:r>
              <a:rPr lang="cs-CZ" sz="2400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křesťanské desatero</a:t>
            </a:r>
            <a:r>
              <a:rPr lang="cs-CZ" sz="2400" dirty="0" smtClean="0">
                <a:latin typeface="Arial" charset="0"/>
                <a:cs typeface="Arial" charset="0"/>
              </a:rPr>
              <a:t>)</a:t>
            </a: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357937" cy="2143125"/>
          </a:xfrm>
        </p:spPr>
        <p:txBody>
          <a:bodyPr anchor="b"/>
          <a:lstStyle/>
          <a:p>
            <a:pPr algn="r" eaLnBrk="1" hangingPunct="1"/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Druhy náboženské víry</a:t>
            </a:r>
            <a:r>
              <a:rPr lang="cs-CZ" sz="1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cs-C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endParaRPr lang="cs-CZ" sz="2000" b="1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3929062"/>
          </a:xfrm>
        </p:spPr>
        <p:txBody>
          <a:bodyPr/>
          <a:lstStyle/>
          <a:p>
            <a:pPr>
              <a:lnSpc>
                <a:spcPts val="3300"/>
              </a:lnSpc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opravdová</a:t>
            </a:r>
            <a:r>
              <a:rPr lang="cs-CZ" sz="2400" dirty="0" smtClean="0">
                <a:latin typeface="Arial" charset="0"/>
                <a:cs typeface="Arial" charset="0"/>
              </a:rPr>
              <a:t> – člověk se snaží stát lepším</a:t>
            </a:r>
          </a:p>
          <a:p>
            <a:pPr>
              <a:lnSpc>
                <a:spcPts val="3300"/>
              </a:lnSpc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ts val="3300"/>
              </a:lnSpc>
              <a:tabLst>
                <a:tab pos="1979613" algn="l"/>
              </a:tabLst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fanatická</a:t>
            </a:r>
            <a:r>
              <a:rPr lang="cs-CZ" sz="2400" dirty="0" smtClean="0">
                <a:latin typeface="Arial" charset="0"/>
                <a:cs typeface="Arial" charset="0"/>
              </a:rPr>
              <a:t> – boj za víru místo snahy za sebezdokonalení 	(</a:t>
            </a:r>
            <a:r>
              <a:rPr lang="cs-CZ" sz="2400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islámští teroristé, IRA</a:t>
            </a:r>
            <a:r>
              <a:rPr lang="cs-CZ" sz="2400" dirty="0" smtClean="0"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ts val="3300"/>
              </a:lnSpc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ts val="3300"/>
              </a:lnSpc>
              <a:tabLst>
                <a:tab pos="2060575" algn="l"/>
              </a:tabLst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konzumní</a:t>
            </a:r>
            <a:r>
              <a:rPr lang="cs-CZ" sz="2400" dirty="0" smtClean="0">
                <a:latin typeface="Arial" charset="0"/>
                <a:cs typeface="Arial" charset="0"/>
              </a:rPr>
              <a:t> – víra ze zvyku, pouze vnějšková, snaha 	nevybočovat, druh setkání s kamarády</a:t>
            </a: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357937" cy="2143125"/>
          </a:xfrm>
        </p:spPr>
        <p:txBody>
          <a:bodyPr anchor="b"/>
          <a:lstStyle/>
          <a:p>
            <a:pPr algn="r" eaLnBrk="1" hangingPunct="1"/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Ateismus</a:t>
            </a:r>
            <a:r>
              <a:rPr lang="cs-CZ" sz="1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cs-C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endParaRPr lang="cs-CZ" sz="2000" b="1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3929062"/>
          </a:xfrm>
        </p:spPr>
        <p:txBody>
          <a:bodyPr/>
          <a:lstStyle/>
          <a:p>
            <a:pPr>
              <a:lnSpc>
                <a:spcPts val="33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přesvědčení, že žádný Bůh nebo božský princip neexistuje</a:t>
            </a:r>
          </a:p>
          <a:p>
            <a:pPr>
              <a:lnSpc>
                <a:spcPts val="3300"/>
              </a:lnSpc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ts val="3300"/>
              </a:lnSpc>
              <a:tabLst>
                <a:tab pos="188277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člověk má svobodnou vůli a je sám odpovědný za svůj život</a:t>
            </a:r>
          </a:p>
          <a:p>
            <a:pPr>
              <a:lnSpc>
                <a:spcPts val="33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objevuje se zejména v novověku a moderní době</a:t>
            </a:r>
          </a:p>
          <a:p>
            <a:pPr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protiklad náboženské víry</a:t>
            </a: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</p:txBody>
      </p:sp>
      <p:cxnSp>
        <p:nvCxnSpPr>
          <p:cNvPr id="6" name="Zakřivená spojovací čára 5"/>
          <p:cNvCxnSpPr/>
          <p:nvPr/>
        </p:nvCxnSpPr>
        <p:spPr>
          <a:xfrm rot="16200000" flipH="1">
            <a:off x="2428875" y="3429001"/>
            <a:ext cx="714375" cy="571500"/>
          </a:xfrm>
          <a:prstGeom prst="curvedConnector3">
            <a:avLst>
              <a:gd name="adj1" fmla="val 50000"/>
            </a:avLst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357937" cy="2143125"/>
          </a:xfrm>
        </p:spPr>
        <p:txBody>
          <a:bodyPr anchor="b"/>
          <a:lstStyle/>
          <a:p>
            <a:pPr algn="r" eaLnBrk="1" hangingPunct="1"/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Druhy ateismu</a:t>
            </a:r>
            <a:r>
              <a:rPr lang="cs-CZ" sz="1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cs-C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</a:t>
            </a:r>
            <a:endParaRPr lang="cs-CZ" sz="2000" b="1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357188" y="2571750"/>
            <a:ext cx="8358187" cy="4143375"/>
          </a:xfrm>
        </p:spPr>
        <p:txBody>
          <a:bodyPr/>
          <a:lstStyle/>
          <a:p>
            <a:pPr>
              <a:lnSpc>
                <a:spcPts val="3300"/>
              </a:lnSpc>
              <a:buFont typeface="Arial" charset="0"/>
              <a:buNone/>
              <a:tabLst>
                <a:tab pos="2606675" algn="l"/>
              </a:tabLst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Humanistický</a:t>
            </a:r>
          </a:p>
          <a:p>
            <a:pPr>
              <a:lnSpc>
                <a:spcPts val="3300"/>
              </a:lnSpc>
              <a:tabLst>
                <a:tab pos="260667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člověk může žít morálně a správně i bez strachu z vševědoucího a	všemohoucího Boha</a:t>
            </a:r>
          </a:p>
          <a:p>
            <a:pPr>
              <a:lnSpc>
                <a:spcPts val="3300"/>
              </a:lnSpc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konat dobro lze ze svého svobodného přesvědčení</a:t>
            </a:r>
          </a:p>
          <a:p>
            <a:pPr>
              <a:lnSpc>
                <a:spcPct val="150000"/>
              </a:lnSpc>
              <a:buFont typeface="Arial" charset="0"/>
              <a:buNone/>
              <a:tabLst>
                <a:tab pos="2060575" algn="l"/>
              </a:tabLst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Konzumní</a:t>
            </a:r>
          </a:p>
          <a:p>
            <a:pPr>
              <a:lnSpc>
                <a:spcPts val="3300"/>
              </a:lnSpc>
              <a:tabLst>
                <a:tab pos="206057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nezájem o závažné problémy člověka a světa</a:t>
            </a:r>
          </a:p>
          <a:p>
            <a:pPr>
              <a:lnSpc>
                <a:spcPts val="3300"/>
              </a:lnSpc>
              <a:tabLst>
                <a:tab pos="206057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vychází z pohodlnosti, lhostejnosti</a:t>
            </a:r>
          </a:p>
          <a:p>
            <a:pPr>
              <a:lnSpc>
                <a:spcPts val="3300"/>
              </a:lnSpc>
              <a:tabLst>
                <a:tab pos="206057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může vézt k pověrčivosti, fanatismu, vstupu do sekty</a:t>
            </a: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357937" cy="2143125"/>
          </a:xfrm>
        </p:spPr>
        <p:txBody>
          <a:bodyPr anchor="b"/>
          <a:lstStyle/>
          <a:p>
            <a:pPr algn="r" eaLnBrk="1" hangingPunct="1"/>
            <a:r>
              <a:rPr lang="cs-CZ" sz="3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Důležité pojmy – jednotlivá učení</a:t>
            </a:r>
            <a:r>
              <a:rPr lang="cs-CZ" sz="1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cs-CZ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endParaRPr lang="cs-CZ" sz="2000" b="1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3929062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teismus </a:t>
            </a:r>
            <a:r>
              <a:rPr lang="cs-CZ" sz="2400" dirty="0" smtClean="0">
                <a:latin typeface="Arial" charset="0"/>
                <a:cs typeface="Arial" charset="0"/>
              </a:rPr>
              <a:t>– víra v aktivního všemohoucího Boha</a:t>
            </a:r>
          </a:p>
          <a:p>
            <a:pPr>
              <a:lnSpc>
                <a:spcPct val="150000"/>
              </a:lnSpc>
              <a:tabLst>
                <a:tab pos="1882775" algn="l"/>
              </a:tabLst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deismus</a:t>
            </a:r>
            <a:r>
              <a:rPr lang="cs-CZ" sz="2400" dirty="0" smtClean="0">
                <a:latin typeface="Arial" charset="0"/>
                <a:cs typeface="Arial" charset="0"/>
              </a:rPr>
              <a:t> – víra v Boha, který svět stvořil, ale už do něj 	nezasahuje, vše řídí přírodní zákony</a:t>
            </a:r>
          </a:p>
          <a:p>
            <a:pPr>
              <a:lnSpc>
                <a:spcPct val="150000"/>
              </a:lnSpc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panteismus</a:t>
            </a:r>
            <a:r>
              <a:rPr lang="cs-CZ" sz="2400" dirty="0" smtClean="0">
                <a:latin typeface="Arial" charset="0"/>
                <a:cs typeface="Arial" charset="0"/>
              </a:rPr>
              <a:t> – Bůh a příroda jsou totožné</a:t>
            </a:r>
          </a:p>
          <a:p>
            <a:pPr>
              <a:lnSpc>
                <a:spcPct val="150000"/>
              </a:lnSpc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ateismus</a:t>
            </a:r>
            <a:r>
              <a:rPr lang="cs-CZ" sz="2400" dirty="0" smtClean="0">
                <a:latin typeface="Arial" charset="0"/>
                <a:cs typeface="Arial" charset="0"/>
              </a:rPr>
              <a:t> – popírá existenci Boha</a:t>
            </a: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278</Words>
  <Application>Microsoft Office PowerPoint</Application>
  <PresentationFormat>Předvádění na obrazovce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Obchodní akademie, Střední odborná škola  a Jazyková škola s právem státní jazykové zkoušky,  Hradec Králové</vt:lpstr>
      <vt:lpstr>Víra       </vt:lpstr>
      <vt:lpstr>Víra       </vt:lpstr>
      <vt:lpstr>Funkce víry       </vt:lpstr>
      <vt:lpstr>Náboženská víra</vt:lpstr>
      <vt:lpstr>Druhy náboženské víry       </vt:lpstr>
      <vt:lpstr>Ateismus       </vt:lpstr>
      <vt:lpstr>Druhy ateismu      </vt:lpstr>
      <vt:lpstr>Důležité pojmy – jednotlivá učení       </vt:lpstr>
      <vt:lpstr>Počet věřících Evropě      </vt:lpstr>
      <vt:lpstr>  Zdroje</vt:lpstr>
      <vt:lpstr>  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akademie, Střední odborná škola  a Jazyková škola s právem státní jazykové zkoušky,  Hradec Králové</dc:title>
  <dc:creator>Jana Vitvarová</dc:creator>
  <cp:lastModifiedBy>Dum</cp:lastModifiedBy>
  <cp:revision>219</cp:revision>
  <dcterms:created xsi:type="dcterms:W3CDTF">2012-11-30T22:17:21Z</dcterms:created>
  <dcterms:modified xsi:type="dcterms:W3CDTF">2014-07-14T19:27:20Z</dcterms:modified>
</cp:coreProperties>
</file>