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23C0-7E29-47AE-8CD2-483C7DF56BC8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D9BA-0670-41C0-A5E8-F2C4CF578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9813" y="47625"/>
            <a:ext cx="4524375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2309842" y="6627168"/>
            <a:ext cx="2262158" cy="2308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cs-CZ" sz="900"/>
              <a:t>Zdroj obrázků: www.office.microsoft.com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gabka\AppData\Local\Microsoft\Windows\Temporary Internet Files\Content.IE5\SLNS1WX0\MC900232102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2857520" cy="2857520"/>
          </a:xfrm>
          <a:prstGeom prst="rect">
            <a:avLst/>
          </a:prstGeom>
          <a:noFill/>
        </p:spPr>
      </p:pic>
      <p:pic>
        <p:nvPicPr>
          <p:cNvPr id="1027" name="Picture 3" descr="C:\Users\gabka\AppData\Local\Microsoft\Windows\Temporary Internet Files\Content.IE5\LO0WN5S3\MC90042808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500042"/>
            <a:ext cx="3468698" cy="3182947"/>
          </a:xfrm>
          <a:prstGeom prst="rect">
            <a:avLst/>
          </a:prstGeom>
          <a:noFill/>
        </p:spPr>
      </p:pic>
      <p:pic>
        <p:nvPicPr>
          <p:cNvPr id="1029" name="Picture 5" descr="C:\Users\gabka\AppData\Local\Microsoft\Windows\Temporary Internet Files\Content.IE5\259U785J\MC90043522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357562"/>
            <a:ext cx="264320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Multikulturní soužití, </a:t>
            </a:r>
            <a:br>
              <a:rPr lang="cs-CZ" b="1" dirty="0" smtClean="0"/>
            </a:br>
            <a:r>
              <a:rPr lang="cs-CZ" b="1" dirty="0" smtClean="0"/>
              <a:t>nesnášenlivost, intolerance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C:\Users\gabka\AppData\Local\Microsoft\Windows\Temporary Internet Files\Content.IE5\O31KRJ07\MC90009776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607223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4"/>
                </a:solidFill>
              </a:rPr>
              <a:t>Multikulturní soužití</a:t>
            </a:r>
            <a:endParaRPr lang="cs-CZ" sz="4000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Vzájemné porozumění států a mnoha odlišných kultur.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Nesmíme myslet na to, že naše kultura, zvyky, tradice a hodnoty jsou nejlepší a nejsprávnější.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Tím,že věříme, že existují další hodnotné kultury, předcházíme </a:t>
            </a:r>
            <a:r>
              <a:rPr lang="cs-CZ" b="1" dirty="0" smtClean="0">
                <a:solidFill>
                  <a:srgbClr val="00B0F0"/>
                </a:solidFill>
              </a:rPr>
              <a:t>ETNOCENTRISMU.</a:t>
            </a:r>
            <a:endParaRPr lang="cs-CZ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ETNOCENTRISMUS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/>
          <a:lstStyle/>
          <a:p>
            <a:r>
              <a:rPr lang="cs-CZ" dirty="0" smtClean="0"/>
              <a:t>Je posuzování jiných kultur podle našich hodnot a našeho měřítka.</a:t>
            </a:r>
          </a:p>
          <a:p>
            <a:endParaRPr lang="cs-CZ" dirty="0" smtClean="0"/>
          </a:p>
          <a:p>
            <a:r>
              <a:rPr lang="cs-CZ" dirty="0" smtClean="0"/>
              <a:t>Většina střetů a nedorozumění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vzniká tím,že se nesnažíme</a:t>
            </a:r>
          </a:p>
          <a:p>
            <a:pPr>
              <a:buNone/>
            </a:pPr>
            <a:r>
              <a:rPr lang="cs-CZ" dirty="0" smtClean="0"/>
              <a:t>     pochopit druhou skupinu </a:t>
            </a:r>
          </a:p>
          <a:p>
            <a:pPr>
              <a:buNone/>
            </a:pPr>
            <a:r>
              <a:rPr lang="cs-CZ" dirty="0" smtClean="0"/>
              <a:t>     nebo menšinu.</a:t>
            </a:r>
            <a:endParaRPr lang="cs-CZ" dirty="0"/>
          </a:p>
        </p:txBody>
      </p:sp>
      <p:pic>
        <p:nvPicPr>
          <p:cNvPr id="4098" name="Picture 2" descr="C:\Users\gabka\AppData\Local\Microsoft\Windows\Temporary Internet Files\Content.IE5\LO0WN5S3\MP9004227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428868"/>
            <a:ext cx="2786082" cy="400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</a:rPr>
              <a:t>Cílem multikulturního soužití je :</a:t>
            </a:r>
            <a:endParaRPr lang="cs-CZ" sz="40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/>
          <a:lstStyle/>
          <a:p>
            <a:r>
              <a:rPr lang="cs-CZ" dirty="0" smtClean="0"/>
              <a:t>ŽÍT VE SPOLEČNOSTI ZAHRNUJÍCÍ VÍCE ODLIŠNÝCH SOCIOKULTURNÍCH SKUPIN.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Nástrojem je:</a:t>
            </a:r>
          </a:p>
          <a:p>
            <a:pPr>
              <a:buNone/>
            </a:pPr>
            <a:r>
              <a:rPr lang="cs-CZ" dirty="0" smtClean="0"/>
              <a:t>    Multikulturní výchova, </a:t>
            </a:r>
          </a:p>
          <a:p>
            <a:pPr>
              <a:buNone/>
            </a:pPr>
            <a:r>
              <a:rPr lang="cs-CZ" dirty="0" smtClean="0"/>
              <a:t>    která zahrnuje toleranci, </a:t>
            </a:r>
          </a:p>
          <a:p>
            <a:pPr>
              <a:buNone/>
            </a:pPr>
            <a:r>
              <a:rPr lang="cs-CZ" dirty="0" smtClean="0"/>
              <a:t>    respekt a konstruktivní </a:t>
            </a:r>
          </a:p>
          <a:p>
            <a:pPr>
              <a:buNone/>
            </a:pPr>
            <a:r>
              <a:rPr lang="cs-CZ" dirty="0" smtClean="0"/>
              <a:t>    spolupráci.</a:t>
            </a:r>
          </a:p>
          <a:p>
            <a:pPr algn="ctr">
              <a:buNone/>
            </a:pP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gabka\AppData\Local\Microsoft\Windows\Temporary Internet Files\Content.IE5\LO0WN5S3\MC9003199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86058"/>
            <a:ext cx="278608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Intolerance.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= </a:t>
            </a:r>
            <a:r>
              <a:rPr lang="cs-CZ" sz="3500" b="1" dirty="0" smtClean="0"/>
              <a:t>nesnášenlivost</a:t>
            </a:r>
          </a:p>
          <a:p>
            <a:pPr>
              <a:buFontTx/>
              <a:buChar char="-"/>
            </a:pPr>
            <a:r>
              <a:rPr lang="cs-CZ" sz="3500" dirty="0" smtClean="0"/>
              <a:t>je nedostatek úcty k jiným, </a:t>
            </a:r>
          </a:p>
          <a:p>
            <a:pPr>
              <a:buNone/>
            </a:pPr>
            <a:r>
              <a:rPr lang="cs-CZ" sz="3500" dirty="0" smtClean="0"/>
              <a:t>    nedostatek respektu </a:t>
            </a:r>
          </a:p>
          <a:p>
            <a:pPr>
              <a:buNone/>
            </a:pPr>
            <a:r>
              <a:rPr lang="cs-CZ" sz="3500" dirty="0" smtClean="0"/>
              <a:t>    k jiné víře než je naše</a:t>
            </a:r>
          </a:p>
          <a:p>
            <a:pPr algn="ctr">
              <a:buNone/>
            </a:pPr>
            <a:r>
              <a:rPr lang="cs-CZ" sz="4300" b="1" dirty="0" smtClean="0">
                <a:solidFill>
                  <a:srgbClr val="00B0F0"/>
                </a:solidFill>
              </a:rPr>
              <a:t>PROJEVUJE SE:</a:t>
            </a:r>
          </a:p>
          <a:p>
            <a:pPr>
              <a:buFontTx/>
              <a:buChar char="-"/>
            </a:pPr>
            <a:r>
              <a:rPr lang="cs-CZ" sz="3500" dirty="0" smtClean="0"/>
              <a:t>Zákazem odlišných způsobů chování než jsou naše vlastní.</a:t>
            </a:r>
          </a:p>
          <a:p>
            <a:pPr>
              <a:buFontTx/>
              <a:buChar char="-"/>
            </a:pPr>
            <a:r>
              <a:rPr lang="cs-CZ" sz="3500" dirty="0" smtClean="0"/>
              <a:t>Nesnášenlivost k rozdílům (homosexuálové).</a:t>
            </a:r>
          </a:p>
          <a:p>
            <a:pPr>
              <a:buFontTx/>
              <a:buChar char="-"/>
            </a:pPr>
            <a:r>
              <a:rPr lang="cs-CZ" sz="3500" dirty="0" smtClean="0"/>
              <a:t>Požaduje stejnost. </a:t>
            </a:r>
            <a:endParaRPr lang="cs-CZ" sz="3500" dirty="0"/>
          </a:p>
        </p:txBody>
      </p:sp>
      <p:pic>
        <p:nvPicPr>
          <p:cNvPr id="2051" name="Picture 3" descr="C:\Users\gabka\AppData\Local\Microsoft\Windows\Temporary Internet Files\Content.IE5\O31KRJ07\MC9002504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285860"/>
            <a:ext cx="316574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Intolerance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51435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sz="3800" b="1" dirty="0" smtClean="0">
                <a:solidFill>
                  <a:srgbClr val="00B0F0"/>
                </a:solidFill>
              </a:rPr>
              <a:t>Vůči </a:t>
            </a:r>
            <a:r>
              <a:rPr lang="cs-CZ" sz="3800" b="1" dirty="0" err="1" smtClean="0">
                <a:solidFill>
                  <a:srgbClr val="00B0F0"/>
                </a:solidFill>
              </a:rPr>
              <a:t>romům</a:t>
            </a:r>
            <a:endParaRPr lang="cs-CZ" sz="3800" b="1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cs-CZ" sz="3800" dirty="0" smtClean="0"/>
          </a:p>
          <a:p>
            <a:pPr marL="514350" indent="-514350">
              <a:buNone/>
            </a:pPr>
            <a:r>
              <a:rPr lang="cs-CZ" sz="3800" dirty="0" smtClean="0">
                <a:solidFill>
                  <a:srgbClr val="0070C0"/>
                </a:solidFill>
              </a:rPr>
              <a:t>2.  </a:t>
            </a:r>
            <a:r>
              <a:rPr lang="cs-CZ" sz="3800" b="1" dirty="0" smtClean="0">
                <a:solidFill>
                  <a:srgbClr val="0070C0"/>
                </a:solidFill>
              </a:rPr>
              <a:t>Imigranti ( cizinci )</a:t>
            </a:r>
          </a:p>
          <a:p>
            <a:pPr marL="514350" indent="-514350">
              <a:buNone/>
            </a:pPr>
            <a:endParaRPr lang="cs-CZ" sz="3800" dirty="0" smtClean="0"/>
          </a:p>
          <a:p>
            <a:pPr marL="514350" indent="-514350">
              <a:buAutoNum type="arabicPeriod" startAt="3"/>
            </a:pPr>
            <a:r>
              <a:rPr lang="cs-CZ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Autochtonní menšiny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- početné menšiny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Němci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Slováci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Poláci</a:t>
            </a:r>
          </a:p>
          <a:p>
            <a:pPr marL="514350" indent="-514350">
              <a:buNone/>
            </a:pPr>
            <a:r>
              <a:rPr lang="cs-CZ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Maďaři 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</a:p>
        </p:txBody>
      </p:sp>
      <p:pic>
        <p:nvPicPr>
          <p:cNvPr id="5122" name="Picture 2" descr="C:\Users\gabka\AppData\Local\Microsoft\Windows\Temporary Internet Files\Content.IE5\259U785J\MC9000277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357298"/>
            <a:ext cx="400052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Test: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 1. Co je to rasismus?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2. Co je to xenofobie? 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 3. Co je to multikulturalismus?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Správné řešení: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sz="3500" dirty="0" smtClean="0">
                <a:solidFill>
                  <a:srgbClr val="FF0000"/>
                </a:solidFill>
              </a:rPr>
              <a:t>Je ideologie, která tvrdí, že existují vyšší a nižší rasy lidí, její součástí je agresivní postoj k nižším rasám.</a:t>
            </a:r>
          </a:p>
          <a:p>
            <a:pPr marL="514350" indent="-514350">
              <a:buAutoNum type="arabicPeriod"/>
            </a:pPr>
            <a:r>
              <a:rPr lang="cs-CZ" sz="3500" dirty="0" smtClean="0">
                <a:solidFill>
                  <a:srgbClr val="FF0000"/>
                </a:solidFill>
              </a:rPr>
              <a:t>Strach ze všeho cizího a neznámého, týká se přístupu k přistěhovalcům.</a:t>
            </a:r>
          </a:p>
          <a:p>
            <a:pPr marL="514350" indent="-514350">
              <a:buAutoNum type="arabicPeriod"/>
            </a:pPr>
            <a:r>
              <a:rPr lang="cs-CZ" sz="3500" dirty="0" smtClean="0">
                <a:solidFill>
                  <a:srgbClr val="FF0000"/>
                </a:solidFill>
              </a:rPr>
              <a:t>Je politický směr, který říká,že v jednom demokratickém státě mohou společně žít jednotlivci, ale i skupiny s různou kulturou. Cílem je sjednotit všechny občany bez ohledu na jejich  původ, rasu a přesvědčení.</a:t>
            </a:r>
          </a:p>
          <a:p>
            <a:pPr marL="514350" indent="-514350">
              <a:buAutoNum type="arabicPeriod"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277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Multikulturní soužití,  nesnášenlivost, intolerance</vt:lpstr>
      <vt:lpstr>Multikulturní soužití</vt:lpstr>
      <vt:lpstr>ETNOCENTRISMUS</vt:lpstr>
      <vt:lpstr>Cílem multikulturního soužití je :</vt:lpstr>
      <vt:lpstr>Intolerance.</vt:lpstr>
      <vt:lpstr>Intolerance</vt:lpstr>
      <vt:lpstr>Test:</vt:lpstr>
      <vt:lpstr>Správné řešení: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gabka</dc:creator>
  <cp:lastModifiedBy>Petula</cp:lastModifiedBy>
  <cp:revision>18</cp:revision>
  <dcterms:created xsi:type="dcterms:W3CDTF">2013-02-09T17:57:22Z</dcterms:created>
  <dcterms:modified xsi:type="dcterms:W3CDTF">2014-04-07T14:51:48Z</dcterms:modified>
</cp:coreProperties>
</file>