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74" r:id="rId5"/>
    <p:sldId id="272" r:id="rId6"/>
    <p:sldId id="266" r:id="rId7"/>
    <p:sldId id="257" r:id="rId8"/>
    <p:sldId id="269" r:id="rId9"/>
  </p:sldIdLst>
  <p:sldSz cx="9144000" cy="6858000" type="screen4x3"/>
  <p:notesSz cx="6811963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2283F"/>
    <a:srgbClr val="EA8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0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77FF6-BE34-4616-A6AC-04790C72BA55}" type="datetimeFigureOut">
              <a:rPr lang="cs-CZ" smtClean="0"/>
              <a:t>10. 12. 2013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09221-53B4-4C78-8437-2D67F0AF5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4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Klllllll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09221-53B4-4C78-8437-2D67F0AF5D8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933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Iba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09221-53B4-4C78-8437-2D67F0AF5D8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249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Iba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09221-53B4-4C78-8437-2D67F0AF5D8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24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0689-CF09-4902-8DB1-BE59CDEB0BCF}" type="datetime1">
              <a:rPr lang="cs-CZ" smtClean="0"/>
              <a:t>10. 12. 2013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07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3A03-1903-45C3-AC89-579B912B978A}" type="datetime1">
              <a:rPr lang="cs-CZ" smtClean="0"/>
              <a:t>10. 12. 2013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83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8615-0C60-48DF-B65E-F29E35342FE3}" type="datetime1">
              <a:rPr lang="cs-CZ" smtClean="0"/>
              <a:t>10. 12. 2013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98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29C7-C893-4455-97F9-064253577D9E}" type="datetime1">
              <a:rPr lang="cs-CZ" smtClean="0"/>
              <a:t>10. 12. 2013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25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F5AD-2834-4197-94AC-35D8D0D2F4AA}" type="datetime1">
              <a:rPr lang="cs-CZ" smtClean="0"/>
              <a:t>10. 12. 2013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16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DC7C-A254-4740-9452-EA9A265CF0B8}" type="datetime1">
              <a:rPr lang="cs-CZ" smtClean="0"/>
              <a:t>10. 12. 2013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35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8617-25EB-4DB5-A6E8-C2EBB6309069}" type="datetime1">
              <a:rPr lang="cs-CZ" smtClean="0"/>
              <a:t>10. 12. 2013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2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4E1F-623C-4116-98A7-9EC4EA9A9B43}" type="datetime1">
              <a:rPr lang="cs-CZ" smtClean="0"/>
              <a:t>10. 12. 2013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62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9E47-9658-4065-B1DD-A57D0062FA34}" type="datetime1">
              <a:rPr lang="cs-CZ" smtClean="0"/>
              <a:t>10. 12. 2013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66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4B09-2342-433A-9F0F-90F0843D41D5}" type="datetime1">
              <a:rPr lang="cs-CZ" smtClean="0"/>
              <a:t>10. 12. 2013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F017-90D5-4FC0-81D9-1400499421AC}" type="datetime1">
              <a:rPr lang="cs-CZ" smtClean="0"/>
              <a:t>10. 12. 2013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0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BDAD6-5673-445B-A6CE-60BC8E952B1C}" type="datetime1">
              <a:rPr lang="cs-CZ" smtClean="0"/>
              <a:t>10. 12. 2013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D957D-D829-4070-AC89-93F188FE2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62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485478"/>
              </p:ext>
            </p:extLst>
          </p:nvPr>
        </p:nvGraphicFramePr>
        <p:xfrm>
          <a:off x="750310" y="2060848"/>
          <a:ext cx="7926145" cy="3837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93498"/>
                <a:gridCol w="5832647"/>
              </a:tblGrid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</a:rPr>
                        <a:t>Projekt MŠMT</a:t>
                      </a:r>
                      <a:endParaRPr lang="cs-CZ" sz="1200" b="1" dirty="0"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</a:rPr>
                        <a:t>EU peníze středním </a:t>
                      </a: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školám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</a:rPr>
                        <a:t>Název projektu školy</a:t>
                      </a:r>
                      <a:endParaRPr lang="cs-CZ" sz="1200" b="1" dirty="0"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</a:rPr>
                        <a:t>ICT do života školy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</a:rPr>
                        <a:t>Registrační číslo projektu</a:t>
                      </a:r>
                      <a:endParaRPr lang="cs-CZ" sz="1200" b="1" dirty="0"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CZ.1.07/1.5.00/34.0771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</a:rPr>
                        <a:t>Šablona</a:t>
                      </a:r>
                      <a:endParaRPr lang="cs-CZ" sz="1200" b="1" dirty="0"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</a:rPr>
                        <a:t>III/2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Sada</a:t>
                      </a:r>
                      <a:endParaRPr lang="cs-CZ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Anotace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Občanská nauka – filozofie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Klíčová slova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Středověká filozofie, patristika, edikt Milánský,</a:t>
                      </a:r>
                      <a:r>
                        <a:rPr lang="cs-CZ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církevní dogmata, sv. Augustin, scholastika, 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Tomáš Akvinský, novotomismus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effectLst/>
                        </a:rPr>
                        <a:t>Předmět</a:t>
                      </a:r>
                      <a:endParaRPr lang="cs-CZ" sz="1200" b="1" dirty="0" smtClean="0"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Občanská nauka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</a:rPr>
                        <a:t>Autor, spoluautor  </a:t>
                      </a:r>
                      <a:endParaRPr lang="cs-CZ" sz="1200" b="1" dirty="0"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PhDr. Jaroslav Svoboda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Jazyk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Čeština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Druh učebního materiálu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Prezentace</a:t>
                      </a: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výklad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Potřebné pomůcky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PC, dataprojektor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Druh interaktivity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ýklad </a:t>
                      </a: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pomocí </a:t>
                      </a: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prezentace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Střední škola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Cílová skupina</a:t>
                      </a:r>
                      <a:endParaRPr lang="cs-CZ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  ročník</a:t>
                      </a:r>
                      <a:r>
                        <a:rPr lang="cs-CZ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maturitního studia Mechanik seřizovač, 2. ročník  Podnikání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Speciální vzdělávací </a:t>
                      </a:r>
                      <a:r>
                        <a:rPr lang="cs-CZ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potřeby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Zdroje</a:t>
                      </a:r>
                      <a:endParaRPr lang="cs-CZ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Vlastní materiály </a:t>
                      </a:r>
                      <a:r>
                        <a:rPr lang="cs-C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SŠST Ústí nad Labem, Čelakovského 5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827584" y="980728"/>
            <a:ext cx="756084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/>
              <a:t>Středověká filozofie </a:t>
            </a:r>
            <a:endParaRPr lang="cs-CZ" sz="2800" b="1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1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87660" y="1452881"/>
            <a:ext cx="756084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2400" b="1" dirty="0" smtClean="0"/>
              <a:t>VY_32_INOVACE_35_703</a:t>
            </a:r>
            <a:endParaRPr lang="cs-CZ" sz="24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7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2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7200" y="1960240"/>
            <a:ext cx="8229600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31640" y="119675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87824" y="154138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412776"/>
            <a:ext cx="79208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                           STŘEDOVĚKÁ </a:t>
            </a:r>
            <a:r>
              <a:rPr lang="cs-CZ" dirty="0"/>
              <a:t>FILOZOFIE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sz="1400" dirty="0" smtClean="0"/>
              <a:t>                                        </a:t>
            </a:r>
            <a:r>
              <a:rPr lang="cs-CZ" sz="1400" u="sng" dirty="0" smtClean="0"/>
              <a:t>bytostně </a:t>
            </a:r>
            <a:r>
              <a:rPr lang="cs-CZ" sz="1400" u="sng" dirty="0"/>
              <a:t>spjata s křesťanstvím + dědictvím antické kultury</a:t>
            </a:r>
          </a:p>
          <a:p>
            <a:pPr lvl="0"/>
            <a:r>
              <a:rPr lang="cs-CZ" sz="1400" dirty="0" smtClean="0"/>
              <a:t>                splývání </a:t>
            </a:r>
            <a:r>
              <a:rPr lang="cs-CZ" sz="1400" dirty="0"/>
              <a:t>křesťanství s dědictvím antické kultury- spojení víry s filozofickou tradicí</a:t>
            </a:r>
          </a:p>
          <a:p>
            <a:r>
              <a:rPr lang="cs-CZ" sz="1400" dirty="0"/>
              <a:t> </a:t>
            </a:r>
            <a:endParaRPr lang="cs-CZ" sz="1400" dirty="0" smtClean="0"/>
          </a:p>
          <a:p>
            <a:pPr lvl="0"/>
            <a:r>
              <a:rPr lang="cs-CZ" sz="1400" dirty="0" smtClean="0"/>
              <a:t>                                                         =        </a:t>
            </a:r>
            <a:r>
              <a:rPr lang="cs-CZ" b="1" dirty="0" smtClean="0"/>
              <a:t>1 .perioda středověké filozofie</a:t>
            </a:r>
          </a:p>
          <a:p>
            <a:r>
              <a:rPr lang="cs-CZ" sz="1400" b="1" dirty="0" smtClean="0"/>
              <a:t>               </a:t>
            </a:r>
            <a:r>
              <a:rPr lang="cs-CZ" sz="1400" b="1" dirty="0"/>
              <a:t> 2. stol</a:t>
            </a:r>
            <a:r>
              <a:rPr lang="cs-CZ" sz="1400" dirty="0"/>
              <a:t>. </a:t>
            </a:r>
            <a:r>
              <a:rPr lang="cs-CZ" sz="1400" dirty="0" smtClean="0"/>
              <a:t>                          období </a:t>
            </a:r>
            <a:r>
              <a:rPr lang="cs-CZ" sz="1400" dirty="0"/>
              <a:t>raného středověku, již na konci starověku- úsilí o vytvoření soustavy </a:t>
            </a:r>
            <a:r>
              <a:rPr lang="cs-CZ" sz="1400" dirty="0" smtClean="0"/>
              <a:t>                         	                                křesťanství</a:t>
            </a:r>
            <a:endParaRPr lang="cs-CZ" sz="1400" dirty="0"/>
          </a:p>
          <a:p>
            <a:pPr lvl="0"/>
            <a:r>
              <a:rPr lang="cs-CZ" sz="1200" dirty="0" smtClean="0"/>
              <a:t>                                                               </a:t>
            </a:r>
            <a:r>
              <a:rPr lang="cs-CZ" sz="1200" dirty="0" err="1" smtClean="0"/>
              <a:t>Patres</a:t>
            </a:r>
            <a:r>
              <a:rPr lang="cs-CZ" sz="1200" dirty="0" smtClean="0"/>
              <a:t> </a:t>
            </a:r>
            <a:r>
              <a:rPr lang="cs-CZ" sz="1200" dirty="0" err="1"/>
              <a:t>ecolesiastici</a:t>
            </a:r>
            <a:r>
              <a:rPr lang="cs-CZ" sz="1200" dirty="0"/>
              <a:t> = církevní otcové</a:t>
            </a:r>
          </a:p>
          <a:p>
            <a:r>
              <a:rPr lang="cs-CZ" sz="1400" dirty="0"/>
              <a:t> </a:t>
            </a:r>
            <a:r>
              <a:rPr lang="cs-CZ" sz="1400" dirty="0" smtClean="0"/>
              <a:t>                                                      Pater </a:t>
            </a:r>
            <a:r>
              <a:rPr lang="cs-CZ" sz="1400" dirty="0"/>
              <a:t>= otec → </a:t>
            </a:r>
            <a:r>
              <a:rPr lang="cs-CZ" sz="1400" u="sng" dirty="0"/>
              <a:t>patristika </a:t>
            </a:r>
          </a:p>
          <a:p>
            <a:r>
              <a:rPr lang="cs-CZ" sz="1400" dirty="0" smtClean="0"/>
              <a:t>                                                        = </a:t>
            </a:r>
            <a:r>
              <a:rPr lang="cs-CZ" sz="1400" b="1" dirty="0"/>
              <a:t>učení církevních otců jako velkých autorit</a:t>
            </a:r>
          </a:p>
          <a:p>
            <a:pPr lvl="0"/>
            <a:r>
              <a:rPr lang="cs-CZ" sz="1400" dirty="0" smtClean="0"/>
              <a:t>                                                        zpočátku </a:t>
            </a:r>
            <a:r>
              <a:rPr lang="cs-CZ" sz="1400" dirty="0"/>
              <a:t>převládá </a:t>
            </a:r>
            <a:r>
              <a:rPr lang="cs-CZ" sz="1400" u="sng" dirty="0"/>
              <a:t>apologetika </a:t>
            </a:r>
            <a:r>
              <a:rPr lang="cs-CZ" sz="1400" dirty="0"/>
              <a:t>(</a:t>
            </a:r>
            <a:r>
              <a:rPr lang="cs-CZ" sz="1200" dirty="0" err="1"/>
              <a:t>apologetikos</a:t>
            </a:r>
            <a:r>
              <a:rPr lang="cs-CZ" sz="1200" dirty="0"/>
              <a:t> = obranný)</a:t>
            </a:r>
          </a:p>
          <a:p>
            <a:r>
              <a:rPr lang="cs-CZ" sz="1200" dirty="0" smtClean="0"/>
              <a:t>                                                               → </a:t>
            </a:r>
            <a:r>
              <a:rPr lang="cs-CZ" sz="1200" u="sng" dirty="0"/>
              <a:t>obrana křesťanství</a:t>
            </a:r>
            <a:r>
              <a:rPr lang="cs-CZ" sz="1200" dirty="0"/>
              <a:t> proti pohanským odpůrcům (obhajoba)</a:t>
            </a:r>
          </a:p>
          <a:p>
            <a:r>
              <a:rPr lang="cs-CZ" sz="1200" dirty="0"/>
              <a:t> </a:t>
            </a:r>
            <a:r>
              <a:rPr lang="cs-CZ" sz="1200" dirty="0" smtClean="0"/>
              <a:t>                                                              </a:t>
            </a:r>
            <a:r>
              <a:rPr lang="cs-CZ" sz="1400" dirty="0" smtClean="0"/>
              <a:t>Křesťanství  nebylo </a:t>
            </a:r>
            <a:r>
              <a:rPr lang="cs-CZ" sz="1400" dirty="0"/>
              <a:t>ještě uznáno jako právoplatné </a:t>
            </a:r>
            <a:endParaRPr lang="cs-CZ" sz="1400" dirty="0" smtClean="0"/>
          </a:p>
          <a:p>
            <a:endParaRPr lang="cs-CZ" sz="1400" dirty="0" smtClean="0"/>
          </a:p>
          <a:p>
            <a:r>
              <a:rPr lang="cs-CZ" sz="1400" dirty="0" smtClean="0"/>
              <a:t>              až </a:t>
            </a:r>
            <a:r>
              <a:rPr lang="cs-CZ" sz="1400" b="1" dirty="0" smtClean="0"/>
              <a:t>313                             </a:t>
            </a:r>
            <a:r>
              <a:rPr lang="cs-CZ" sz="1400" dirty="0" smtClean="0"/>
              <a:t>vydal  římský císař </a:t>
            </a:r>
            <a:r>
              <a:rPr lang="cs-CZ" sz="1400" b="1" dirty="0" smtClean="0"/>
              <a:t>Konstantin Veliký  </a:t>
            </a:r>
            <a:r>
              <a:rPr lang="cs-CZ" sz="1400" dirty="0" smtClean="0"/>
              <a:t>listinu tzv.  </a:t>
            </a:r>
            <a:r>
              <a:rPr lang="cs-CZ" sz="1400" b="1" u="sng" dirty="0"/>
              <a:t>edikt Milánský</a:t>
            </a:r>
            <a:endParaRPr lang="cs-CZ" sz="1400" b="1" dirty="0"/>
          </a:p>
          <a:p>
            <a:r>
              <a:rPr lang="cs-CZ" sz="1400" b="1" dirty="0" smtClean="0"/>
              <a:t>                                                       → </a:t>
            </a:r>
            <a:r>
              <a:rPr lang="cs-CZ" sz="1400" b="1" dirty="0"/>
              <a:t>zrovnoprávněno křesťanství</a:t>
            </a:r>
          </a:p>
          <a:p>
            <a:endParaRPr lang="cs-CZ" sz="1400" dirty="0"/>
          </a:p>
          <a:p>
            <a:pPr lvl="0"/>
            <a:endParaRPr lang="cs-CZ" sz="1200" dirty="0"/>
          </a:p>
          <a:p>
            <a:r>
              <a:rPr lang="cs-CZ" sz="1400" dirty="0"/>
              <a:t> 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275856" y="1307350"/>
            <a:ext cx="25922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Středověká filozofie 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1259632" y="2464712"/>
            <a:ext cx="1512168" cy="244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patristika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1259632" y="2464712"/>
            <a:ext cx="1571536" cy="316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259632" y="24647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Patristika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22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3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588224" y="497205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436096" y="206084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		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7544" y="1523684"/>
            <a:ext cx="78488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  <a:r>
              <a:rPr lang="cs-CZ" dirty="0" smtClean="0"/>
              <a:t>  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1400" dirty="0" smtClean="0"/>
              <a:t>          </a:t>
            </a:r>
            <a:r>
              <a:rPr lang="cs-CZ" sz="1400" b="1" dirty="0" smtClean="0"/>
              <a:t>3</a:t>
            </a:r>
            <a:r>
              <a:rPr lang="cs-CZ" sz="1400" b="1" dirty="0"/>
              <a:t>. – 4. </a:t>
            </a:r>
            <a:r>
              <a:rPr lang="cs-CZ" sz="1400" b="1" dirty="0" smtClean="0"/>
              <a:t>stol</a:t>
            </a:r>
            <a:r>
              <a:rPr lang="cs-CZ" sz="1400" dirty="0"/>
              <a:t>.	</a:t>
            </a:r>
            <a:r>
              <a:rPr lang="cs-CZ" sz="1400" dirty="0" smtClean="0"/>
              <a:t>-  f</a:t>
            </a:r>
            <a:r>
              <a:rPr lang="cs-CZ" sz="1400" b="1" dirty="0" smtClean="0"/>
              <a:t>ormují </a:t>
            </a:r>
            <a:r>
              <a:rPr lang="cs-CZ" sz="1400" b="1" dirty="0"/>
              <a:t>se </a:t>
            </a:r>
            <a:r>
              <a:rPr lang="cs-CZ" sz="1400" b="1" u="sng" dirty="0"/>
              <a:t>základní dogmata</a:t>
            </a:r>
            <a:r>
              <a:rPr lang="cs-CZ" sz="1400" b="1" dirty="0"/>
              <a:t> </a:t>
            </a:r>
            <a:r>
              <a:rPr lang="cs-CZ" sz="1400" dirty="0"/>
              <a:t>= náboženské pravdy</a:t>
            </a:r>
          </a:p>
          <a:p>
            <a:pPr lvl="0"/>
            <a:r>
              <a:rPr lang="cs-CZ" sz="1400" dirty="0"/>
              <a:t>	</a:t>
            </a:r>
            <a:r>
              <a:rPr lang="cs-CZ" sz="1400" dirty="0" smtClean="0"/>
              <a:t>                      např. dogma o Boží trojjedinosti – Bůh je jeden, ale </a:t>
            </a:r>
            <a:r>
              <a:rPr lang="cs-CZ" sz="1400" dirty="0"/>
              <a:t>vystupuje ve 3 </a:t>
            </a:r>
            <a:r>
              <a:rPr lang="cs-CZ" sz="1400" dirty="0" smtClean="0"/>
              <a:t>osobách</a:t>
            </a:r>
          </a:p>
          <a:p>
            <a:pPr lvl="0"/>
            <a:r>
              <a:rPr lang="cs-CZ" sz="1400" dirty="0"/>
              <a:t> </a:t>
            </a:r>
            <a:r>
              <a:rPr lang="cs-CZ" sz="1400" dirty="0" smtClean="0"/>
              <a:t>                                             ( jako otec</a:t>
            </a:r>
            <a:r>
              <a:rPr lang="cs-CZ" sz="1400" dirty="0"/>
              <a:t>, </a:t>
            </a:r>
            <a:r>
              <a:rPr lang="cs-CZ" sz="1400" dirty="0" smtClean="0"/>
              <a:t>syn  a duch )</a:t>
            </a:r>
            <a:endParaRPr lang="cs-CZ" sz="1400" dirty="0"/>
          </a:p>
          <a:p>
            <a:endParaRPr lang="cs-CZ" sz="1400" dirty="0"/>
          </a:p>
          <a:p>
            <a:pPr lvl="0"/>
            <a:r>
              <a:rPr lang="cs-CZ" sz="1400" dirty="0" smtClean="0"/>
              <a:t>                                            -  vše </a:t>
            </a:r>
            <a:r>
              <a:rPr lang="cs-CZ" sz="1400" dirty="0"/>
              <a:t>pochází od boha- Bůh je jediná skutečnost, je příčinou všech </a:t>
            </a:r>
            <a:r>
              <a:rPr lang="cs-CZ" sz="1400" dirty="0" smtClean="0"/>
              <a:t>věcí –</a:t>
            </a:r>
          </a:p>
          <a:p>
            <a:pPr lvl="0"/>
            <a:r>
              <a:rPr lang="cs-CZ" sz="1400" dirty="0"/>
              <a:t> </a:t>
            </a:r>
            <a:r>
              <a:rPr lang="cs-CZ" sz="1400" dirty="0" smtClean="0"/>
              <a:t>                                             </a:t>
            </a:r>
            <a:r>
              <a:rPr lang="cs-CZ" sz="1400" dirty="0"/>
              <a:t>stvořil </a:t>
            </a:r>
            <a:r>
              <a:rPr lang="cs-CZ" sz="1400" dirty="0" smtClean="0"/>
              <a:t>svět </a:t>
            </a:r>
          </a:p>
          <a:p>
            <a:r>
              <a:rPr lang="cs-CZ" sz="1400" dirty="0" smtClean="0"/>
              <a:t>                                            -  dogma  o  zmrtvýchvstání  Ježíše  Krista  </a:t>
            </a:r>
          </a:p>
          <a:p>
            <a:endParaRPr lang="cs-CZ" sz="1400" dirty="0" smtClean="0"/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5. </a:t>
            </a:r>
            <a:r>
              <a:rPr lang="cs-CZ" sz="1400" b="1" dirty="0"/>
              <a:t>– 8. </a:t>
            </a:r>
            <a:r>
              <a:rPr lang="cs-CZ" sz="1400" b="1" dirty="0" smtClean="0"/>
              <a:t>stol</a:t>
            </a:r>
            <a:r>
              <a:rPr lang="cs-CZ" sz="1400" b="1" dirty="0"/>
              <a:t>.</a:t>
            </a:r>
            <a:r>
              <a:rPr lang="cs-CZ" sz="1400" dirty="0"/>
              <a:t>	</a:t>
            </a:r>
            <a:r>
              <a:rPr lang="cs-CZ" sz="1400" b="1" dirty="0"/>
              <a:t>- systematizace vytvářených pojmů </a:t>
            </a:r>
            <a:r>
              <a:rPr lang="cs-CZ" sz="1400" dirty="0" smtClean="0"/>
              <a:t>→</a:t>
            </a:r>
            <a:r>
              <a:rPr lang="cs-CZ" sz="1400" u="sng" dirty="0"/>
              <a:t>uspořádání </a:t>
            </a:r>
            <a:r>
              <a:rPr lang="cs-CZ" sz="1400" u="sng" dirty="0" smtClean="0"/>
              <a:t>náboženských pravd </a:t>
            </a:r>
          </a:p>
          <a:p>
            <a:r>
              <a:rPr lang="cs-CZ" sz="1400" dirty="0"/>
              <a:t> </a:t>
            </a:r>
            <a:r>
              <a:rPr lang="cs-CZ" sz="1400" dirty="0" smtClean="0"/>
              <a:t>                                                                                                                   do </a:t>
            </a:r>
            <a:r>
              <a:rPr lang="cs-CZ" sz="1400" dirty="0"/>
              <a:t>systémů</a:t>
            </a:r>
          </a:p>
          <a:p>
            <a:r>
              <a:rPr lang="cs-CZ" sz="1400" dirty="0" smtClean="0"/>
              <a:t>                                               </a:t>
            </a:r>
            <a:r>
              <a:rPr lang="cs-CZ" sz="1400" b="1" u="sng" dirty="0" smtClean="0"/>
              <a:t>vytváření celé soustavy  křesťanství</a:t>
            </a:r>
            <a:endParaRPr lang="cs-CZ" sz="1400" u="sng" dirty="0" smtClean="0"/>
          </a:p>
          <a:p>
            <a:endParaRPr lang="cs-CZ" sz="1400" dirty="0" smtClean="0"/>
          </a:p>
          <a:p>
            <a:r>
              <a:rPr lang="cs-CZ" sz="1400" dirty="0"/>
              <a:t> </a:t>
            </a:r>
            <a:r>
              <a:rPr lang="cs-CZ" sz="1400" dirty="0" smtClean="0"/>
              <a:t>      </a:t>
            </a:r>
            <a:endParaRPr lang="cs-CZ" sz="1400" dirty="0"/>
          </a:p>
          <a:p>
            <a:r>
              <a:rPr lang="cs-CZ" sz="1400" b="1" i="1" dirty="0" smtClean="0"/>
              <a:t>                                             A</a:t>
            </a:r>
            <a:r>
              <a:rPr lang="cs-CZ" sz="1400" b="1" dirty="0" smtClean="0"/>
              <a:t>URELIUS </a:t>
            </a:r>
            <a:r>
              <a:rPr lang="cs-CZ" sz="1400" b="1" dirty="0"/>
              <a:t>AUGUSTINUS (sv. Augustin)</a:t>
            </a:r>
          </a:p>
          <a:p>
            <a:pPr lvl="0"/>
            <a:r>
              <a:rPr lang="cs-CZ" sz="1400" b="1" dirty="0" smtClean="0"/>
              <a:t>                                             vrcholný </a:t>
            </a:r>
            <a:r>
              <a:rPr lang="cs-CZ" sz="1400" b="1" dirty="0"/>
              <a:t>představitel </a:t>
            </a:r>
            <a:r>
              <a:rPr lang="cs-CZ" sz="1400" b="1" dirty="0" smtClean="0"/>
              <a:t>patristiky                     </a:t>
            </a:r>
            <a:r>
              <a:rPr lang="cs-CZ" sz="1400" dirty="0" smtClean="0"/>
              <a:t>(</a:t>
            </a:r>
            <a:r>
              <a:rPr lang="cs-CZ" sz="1400" dirty="0"/>
              <a:t>354- 430</a:t>
            </a:r>
            <a:r>
              <a:rPr lang="cs-CZ" sz="1400" dirty="0" smtClean="0"/>
              <a:t>)</a:t>
            </a:r>
            <a:endParaRPr lang="cs-CZ" sz="1400" b="1" dirty="0" smtClean="0"/>
          </a:p>
          <a:p>
            <a:pPr lvl="0"/>
            <a:r>
              <a:rPr lang="cs-CZ" sz="1400" dirty="0" smtClean="0"/>
              <a:t>                                             filozof a teolog, nejvýraznější osobnost, </a:t>
            </a:r>
          </a:p>
          <a:p>
            <a:pPr lvl="0"/>
            <a:r>
              <a:rPr lang="cs-CZ" sz="1400" dirty="0" smtClean="0"/>
              <a:t>                                             nejhlubší </a:t>
            </a:r>
            <a:r>
              <a:rPr lang="cs-CZ" sz="1400" dirty="0"/>
              <a:t>myslitel </a:t>
            </a:r>
            <a:r>
              <a:rPr lang="cs-CZ" sz="1400" dirty="0" smtClean="0"/>
              <a:t>patristiky, </a:t>
            </a:r>
            <a:r>
              <a:rPr lang="cs-CZ" sz="1400" dirty="0"/>
              <a:t>biskup</a:t>
            </a:r>
          </a:p>
          <a:p>
            <a:endParaRPr lang="cs-CZ" sz="1400" u="sng" dirty="0"/>
          </a:p>
          <a:p>
            <a:endParaRPr lang="cs-CZ" sz="1400" u="sng" dirty="0" smtClean="0"/>
          </a:p>
          <a:p>
            <a:r>
              <a:rPr lang="cs-CZ" sz="1400" dirty="0"/>
              <a:t>	</a:t>
            </a:r>
          </a:p>
          <a:p>
            <a:pPr lvl="0"/>
            <a:endParaRPr lang="cs-CZ" sz="1400" dirty="0"/>
          </a:p>
          <a:p>
            <a:r>
              <a:rPr lang="cs-CZ" sz="1400" dirty="0"/>
              <a:t>			 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88019" y="495433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830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4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187624" y="119675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1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4550" y="1623842"/>
            <a:ext cx="87431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</a:p>
          <a:p>
            <a:pPr lvl="0"/>
            <a:r>
              <a:rPr lang="cs-CZ" sz="1400" b="1" dirty="0" smtClean="0"/>
              <a:t>                                          Všechny </a:t>
            </a:r>
            <a:r>
              <a:rPr lang="cs-CZ" sz="1400" b="1" dirty="0"/>
              <a:t>filozofické problémy měly náboženské = křesťanské zabarvení</a:t>
            </a:r>
          </a:p>
          <a:p>
            <a:r>
              <a:rPr lang="cs-CZ" sz="1400" dirty="0" smtClean="0"/>
              <a:t>                                         </a:t>
            </a:r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 smtClean="0"/>
              <a:t>                                                                     </a:t>
            </a:r>
            <a:r>
              <a:rPr lang="cs-CZ" sz="1400" b="1" dirty="0" smtClean="0"/>
              <a:t>= druhá perioda středověké filozofie  (8. – 12. století (</a:t>
            </a:r>
            <a:endParaRPr lang="cs-CZ" sz="1400" dirty="0" smtClean="0"/>
          </a:p>
          <a:p>
            <a:endParaRPr lang="cs-CZ" sz="1400" dirty="0" smtClean="0"/>
          </a:p>
          <a:p>
            <a:r>
              <a:rPr lang="cs-CZ" sz="1400" dirty="0" smtClean="0"/>
              <a:t>       hlavní směr  filozofie  ve středověku – filozofie se stává „služkou náboženství“</a:t>
            </a:r>
          </a:p>
          <a:p>
            <a:r>
              <a:rPr lang="cs-CZ" sz="1400" dirty="0" smtClean="0"/>
              <a:t>     -    </a:t>
            </a:r>
            <a:r>
              <a:rPr lang="cs-CZ" sz="1400" dirty="0"/>
              <a:t>od </a:t>
            </a:r>
            <a:r>
              <a:rPr lang="cs-CZ" sz="1400" dirty="0" smtClean="0"/>
              <a:t>latinského slova  </a:t>
            </a:r>
            <a:r>
              <a:rPr lang="cs-CZ" sz="1400" dirty="0" err="1" smtClean="0"/>
              <a:t>schola</a:t>
            </a:r>
            <a:r>
              <a:rPr lang="cs-CZ" sz="1400" dirty="0" smtClean="0"/>
              <a:t> </a:t>
            </a:r>
            <a:r>
              <a:rPr lang="cs-CZ" sz="1400" dirty="0"/>
              <a:t>= </a:t>
            </a:r>
            <a:r>
              <a:rPr lang="cs-CZ" sz="1400" dirty="0" smtClean="0"/>
              <a:t>škola</a:t>
            </a:r>
            <a:endParaRPr lang="cs-CZ" sz="1400" dirty="0"/>
          </a:p>
          <a:p>
            <a:r>
              <a:rPr lang="cs-CZ" sz="1400" dirty="0" smtClean="0"/>
              <a:t>    → </a:t>
            </a:r>
            <a:r>
              <a:rPr lang="cs-CZ" sz="1400" dirty="0"/>
              <a:t>filozofie, která se zprvu učila na církevních (klášterních) školách, později od pol. </a:t>
            </a:r>
            <a:r>
              <a:rPr lang="cs-CZ" sz="1400" dirty="0" smtClean="0"/>
              <a:t>12.století  i </a:t>
            </a:r>
          </a:p>
          <a:p>
            <a:r>
              <a:rPr lang="cs-CZ" sz="1400" dirty="0"/>
              <a:t> </a:t>
            </a:r>
            <a:r>
              <a:rPr lang="cs-CZ" sz="1400" dirty="0" smtClean="0"/>
              <a:t>        </a:t>
            </a:r>
            <a:r>
              <a:rPr lang="cs-CZ" sz="1400" dirty="0"/>
              <a:t>na </a:t>
            </a:r>
            <a:r>
              <a:rPr lang="cs-CZ" sz="1400" dirty="0" smtClean="0"/>
              <a:t>univerzitách( Oxford, Sorbonna,…)</a:t>
            </a:r>
            <a:endParaRPr lang="cs-CZ" sz="1400" dirty="0"/>
          </a:p>
          <a:p>
            <a:r>
              <a:rPr lang="cs-CZ" sz="1400" dirty="0" smtClean="0"/>
              <a:t>                                                                           → š</a:t>
            </a:r>
            <a:r>
              <a:rPr lang="cs-CZ" sz="1400" b="1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kolská </a:t>
            </a:r>
            <a:r>
              <a:rPr lang="cs-CZ" sz="1400" b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církevní filozofie</a:t>
            </a:r>
            <a:endParaRPr lang="cs-CZ" sz="1400" dirty="0"/>
          </a:p>
          <a:p>
            <a:r>
              <a:rPr lang="cs-CZ" sz="1400" dirty="0"/>
              <a:t> </a:t>
            </a:r>
          </a:p>
          <a:p>
            <a:r>
              <a:rPr lang="cs-CZ" sz="1400" b="1" dirty="0" smtClean="0"/>
              <a:t>         Úkoly </a:t>
            </a:r>
            <a:r>
              <a:rPr lang="cs-CZ" sz="1400" b="1" dirty="0"/>
              <a:t>a cíle </a:t>
            </a:r>
            <a:r>
              <a:rPr lang="cs-CZ" sz="1400" b="1" dirty="0" smtClean="0"/>
              <a:t>scholastiky  - nebylo hledat pravdu   ale  z</a:t>
            </a:r>
            <a:r>
              <a:rPr lang="cs-CZ" sz="1400" dirty="0" smtClean="0"/>
              <a:t>jevenou </a:t>
            </a:r>
            <a:r>
              <a:rPr lang="cs-CZ" sz="1400" dirty="0"/>
              <a:t>(boží) pravdu pomocí filozofie</a:t>
            </a:r>
            <a:endParaRPr lang="cs-CZ" sz="1400" b="1" dirty="0" smtClean="0"/>
          </a:p>
          <a:p>
            <a:pPr lvl="0"/>
            <a:r>
              <a:rPr lang="cs-CZ" sz="1400" b="1" dirty="0" smtClean="0"/>
              <a:t>                                                                                                            zdůvodnit</a:t>
            </a:r>
            <a:r>
              <a:rPr lang="cs-CZ" sz="1400" dirty="0" smtClean="0"/>
              <a:t>,</a:t>
            </a:r>
          </a:p>
          <a:p>
            <a:pPr lvl="0"/>
            <a:r>
              <a:rPr lang="cs-CZ" sz="1400" i="1" dirty="0"/>
              <a:t> </a:t>
            </a:r>
            <a:r>
              <a:rPr lang="cs-CZ" sz="1400" i="1" dirty="0" smtClean="0"/>
              <a:t>                                                                                                           </a:t>
            </a:r>
            <a:r>
              <a:rPr lang="cs-CZ" sz="1400" b="1" i="1" dirty="0" smtClean="0"/>
              <a:t>v</a:t>
            </a:r>
            <a:r>
              <a:rPr lang="cs-CZ" sz="1400" b="1" dirty="0" smtClean="0"/>
              <a:t>yložit,</a:t>
            </a:r>
          </a:p>
          <a:p>
            <a:pPr lvl="0"/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                                                                   systematizovat,</a:t>
            </a:r>
          </a:p>
          <a:p>
            <a:r>
              <a:rPr lang="cs-CZ" sz="1400" dirty="0" smtClean="0"/>
              <a:t>                                                                                                            </a:t>
            </a:r>
            <a:r>
              <a:rPr lang="cs-CZ" sz="1400" b="1" dirty="0" smtClean="0"/>
              <a:t>vyvracet </a:t>
            </a:r>
            <a:r>
              <a:rPr lang="cs-CZ" sz="1400" b="1" dirty="0"/>
              <a:t>námitky proti </a:t>
            </a:r>
            <a:r>
              <a:rPr lang="cs-CZ" sz="1400" b="1" dirty="0" smtClean="0"/>
              <a:t>ní,</a:t>
            </a:r>
            <a:endParaRPr lang="cs-CZ" sz="1400" b="1" dirty="0"/>
          </a:p>
          <a:p>
            <a:pPr lvl="0"/>
            <a:r>
              <a:rPr lang="cs-CZ" sz="1400" dirty="0" smtClean="0"/>
              <a:t>                                                                                                            </a:t>
            </a:r>
            <a:r>
              <a:rPr lang="cs-CZ" sz="1400" b="1" dirty="0" smtClean="0"/>
              <a:t>ospravedlňovat </a:t>
            </a:r>
            <a:r>
              <a:rPr lang="cs-CZ" sz="1400" b="1" dirty="0"/>
              <a:t>a zdůvodňovat církevní dogmata (</a:t>
            </a:r>
            <a:r>
              <a:rPr lang="cs-CZ" sz="1400" b="1" dirty="0" smtClean="0"/>
              <a:t>články</a:t>
            </a:r>
          </a:p>
          <a:p>
            <a:pPr lvl="0"/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                                                                   víry, neměnitelné pravdy. </a:t>
            </a:r>
            <a:endParaRPr lang="cs-CZ" sz="1400" b="1" dirty="0"/>
          </a:p>
          <a:p>
            <a:pPr lvl="0"/>
            <a:endParaRPr lang="cs-CZ" sz="1400" b="1" dirty="0"/>
          </a:p>
          <a:p>
            <a:r>
              <a:rPr lang="cs-CZ" sz="1400" dirty="0"/>
              <a:t> </a:t>
            </a:r>
          </a:p>
        </p:txBody>
      </p:sp>
      <p:sp>
        <p:nvSpPr>
          <p:cNvPr id="5" name="Obdélník 4"/>
          <p:cNvSpPr/>
          <p:nvPr/>
        </p:nvSpPr>
        <p:spPr>
          <a:xfrm>
            <a:off x="755576" y="2204864"/>
            <a:ext cx="2298017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16452" y="2708920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Scholastika </a:t>
            </a:r>
            <a:endParaRPr lang="cs-CZ" dirty="0"/>
          </a:p>
        </p:txBody>
      </p:sp>
      <p:sp>
        <p:nvSpPr>
          <p:cNvPr id="10" name="Šipka dolů 9"/>
          <p:cNvSpPr/>
          <p:nvPr/>
        </p:nvSpPr>
        <p:spPr>
          <a:xfrm>
            <a:off x="1835696" y="2348880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91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5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1291143" y="1445568"/>
            <a:ext cx="68146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Učené křesťanské bádání  - myšlenkový systém vysvětlující a zdůvodňující církevní dogmata  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27088" y="1748909"/>
            <a:ext cx="8064896" cy="1157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   </a:t>
            </a:r>
            <a:r>
              <a:rPr lang="cs-CZ" sz="1600" b="1" dirty="0" smtClean="0"/>
              <a:t>Metoda </a:t>
            </a:r>
            <a:r>
              <a:rPr lang="cs-CZ" sz="1600" b="1" dirty="0"/>
              <a:t>posuzování:</a:t>
            </a:r>
            <a:r>
              <a:rPr lang="cs-CZ" sz="1600" dirty="0"/>
              <a:t>	</a:t>
            </a:r>
            <a:endParaRPr lang="cs-CZ" sz="1600" dirty="0" smtClean="0"/>
          </a:p>
          <a:p>
            <a:r>
              <a:rPr lang="cs-CZ" sz="1600" dirty="0" smtClean="0"/>
              <a:t>                                                    konfrontace  argumentů = uvádění argumentů </a:t>
            </a:r>
            <a:r>
              <a:rPr lang="cs-CZ" sz="1600" b="1" dirty="0" smtClean="0"/>
              <a:t>pro a proti </a:t>
            </a:r>
          </a:p>
          <a:p>
            <a:r>
              <a:rPr lang="cs-CZ" sz="1600" dirty="0" smtClean="0"/>
              <a:t>                                                    tzv</a:t>
            </a:r>
            <a:r>
              <a:rPr lang="cs-CZ" sz="1600" dirty="0"/>
              <a:t>. </a:t>
            </a:r>
            <a:r>
              <a:rPr lang="cs-CZ" sz="1600" b="1" u="sng" dirty="0"/>
              <a:t>metoda sic et </a:t>
            </a:r>
            <a:r>
              <a:rPr lang="cs-CZ" sz="1600" b="1" u="sng" dirty="0" smtClean="0"/>
              <a:t>non -  ano/ne</a:t>
            </a:r>
          </a:p>
          <a:p>
            <a:endParaRPr lang="cs-CZ" sz="1600" u="sng" dirty="0"/>
          </a:p>
          <a:p>
            <a:r>
              <a:rPr lang="cs-CZ" sz="1600" dirty="0" smtClean="0"/>
              <a:t>                                                    tvůrcem </a:t>
            </a:r>
            <a:r>
              <a:rPr lang="cs-CZ" sz="1600" dirty="0"/>
              <a:t>metody- </a:t>
            </a:r>
            <a:r>
              <a:rPr lang="cs-CZ" sz="1600" b="1" dirty="0" err="1"/>
              <a:t>Pierré</a:t>
            </a:r>
            <a:r>
              <a:rPr lang="cs-CZ" sz="1600" b="1" dirty="0"/>
              <a:t> </a:t>
            </a:r>
            <a:r>
              <a:rPr lang="cs-CZ" sz="1600" b="1" dirty="0" err="1"/>
              <a:t>Abélard</a:t>
            </a:r>
            <a:r>
              <a:rPr lang="cs-CZ" sz="1600" b="1" dirty="0"/>
              <a:t> </a:t>
            </a:r>
            <a:r>
              <a:rPr lang="cs-CZ" sz="1600" dirty="0"/>
              <a:t>(1079- 1142)</a:t>
            </a:r>
          </a:p>
          <a:p>
            <a:r>
              <a:rPr lang="cs-CZ" sz="1400" dirty="0" smtClean="0"/>
              <a:t>                                                            narozen </a:t>
            </a:r>
            <a:r>
              <a:rPr lang="cs-CZ" sz="1400" dirty="0"/>
              <a:t>v Nantes</a:t>
            </a:r>
          </a:p>
          <a:p>
            <a:pPr lvl="0"/>
            <a:r>
              <a:rPr lang="cs-CZ" sz="1400" dirty="0" smtClean="0"/>
              <a:t>                                                            francouzský </a:t>
            </a:r>
            <a:r>
              <a:rPr lang="cs-CZ" sz="1400" dirty="0"/>
              <a:t>teolog a filozof</a:t>
            </a:r>
          </a:p>
          <a:p>
            <a:pPr lvl="0"/>
            <a:r>
              <a:rPr lang="cs-CZ" sz="1400" dirty="0" smtClean="0">
                <a:solidFill>
                  <a:srgbClr val="FF0000"/>
                </a:solidFill>
              </a:rPr>
              <a:t>                                                           d</a:t>
            </a:r>
            <a:r>
              <a:rPr lang="cs-CZ" sz="1400" dirty="0" smtClean="0"/>
              <a:t>ával </a:t>
            </a:r>
            <a:r>
              <a:rPr lang="cs-CZ" sz="1400" dirty="0"/>
              <a:t>přednost prvenství rozumu před zjevením a vírou </a:t>
            </a:r>
            <a:endParaRPr lang="cs-CZ" sz="1400" dirty="0" smtClean="0"/>
          </a:p>
          <a:p>
            <a:pPr lvl="0"/>
            <a:r>
              <a:rPr lang="cs-CZ" sz="1400" dirty="0"/>
              <a:t> </a:t>
            </a:r>
            <a:r>
              <a:rPr lang="cs-CZ" sz="1400" dirty="0" smtClean="0"/>
              <a:t>                                                         → </a:t>
            </a:r>
            <a:r>
              <a:rPr lang="cs-CZ" sz="1400" dirty="0"/>
              <a:t>na církevním koncilu byl odsouzen jako kacíř</a:t>
            </a:r>
          </a:p>
          <a:p>
            <a:pPr lvl="0"/>
            <a:r>
              <a:rPr lang="cs-CZ" sz="1400" dirty="0" smtClean="0"/>
              <a:t>                                                           otevřel </a:t>
            </a:r>
            <a:r>
              <a:rPr lang="cs-CZ" sz="1400" dirty="0"/>
              <a:t>si vlastní školu v </a:t>
            </a:r>
            <a:r>
              <a:rPr lang="cs-CZ" sz="1400" dirty="0" err="1"/>
              <a:t>Champagni</a:t>
            </a:r>
            <a:r>
              <a:rPr lang="cs-CZ" sz="1400" dirty="0"/>
              <a:t> a později dokonce i </a:t>
            </a:r>
            <a:r>
              <a:rPr lang="cs-CZ" sz="1400" dirty="0" smtClean="0"/>
              <a:t>klášter</a:t>
            </a:r>
          </a:p>
          <a:p>
            <a:pPr lvl="0"/>
            <a:r>
              <a:rPr lang="cs-CZ" sz="1400" dirty="0"/>
              <a:t> </a:t>
            </a:r>
            <a:r>
              <a:rPr lang="cs-CZ" sz="1400" dirty="0" smtClean="0"/>
              <a:t>                                                           (</a:t>
            </a:r>
            <a:r>
              <a:rPr lang="cs-CZ" sz="1400" dirty="0"/>
              <a:t>po známé aféře, spojené s láskou ke své žačce </a:t>
            </a:r>
            <a:r>
              <a:rPr lang="cs-CZ" sz="1400" dirty="0" err="1"/>
              <a:t>Héloise</a:t>
            </a:r>
            <a:r>
              <a:rPr lang="cs-CZ" sz="1400" dirty="0"/>
              <a:t>)</a:t>
            </a:r>
          </a:p>
          <a:p>
            <a:r>
              <a:rPr lang="cs-CZ" dirty="0"/>
              <a:t> </a:t>
            </a:r>
          </a:p>
          <a:p>
            <a:r>
              <a:rPr lang="cs-CZ" b="1" dirty="0" smtClean="0"/>
              <a:t>         TOMÁŠ AKVINSKÝ (1225- 1274)</a:t>
            </a:r>
            <a:endParaRPr lang="cs-CZ" sz="1200" b="1" dirty="0" smtClean="0"/>
          </a:p>
          <a:p>
            <a:pPr lvl="0"/>
            <a:r>
              <a:rPr lang="cs-CZ" dirty="0"/>
              <a:t> </a:t>
            </a:r>
            <a:r>
              <a:rPr lang="cs-CZ" sz="1400" b="1" dirty="0" smtClean="0"/>
              <a:t>                                                         nejvýznamnější  představitel  vrcholné scholastiky</a:t>
            </a:r>
          </a:p>
          <a:p>
            <a:pPr lvl="0"/>
            <a:r>
              <a:rPr lang="cs-CZ" sz="1200" dirty="0" smtClean="0"/>
              <a:t>                                                                  pocházel z hraběcího rodu</a:t>
            </a:r>
          </a:p>
          <a:p>
            <a:pPr lvl="0"/>
            <a:r>
              <a:rPr lang="cs-CZ" sz="1200" dirty="0" smtClean="0"/>
              <a:t>                                                                  studoval teologii v Neapoli a v Paříži</a:t>
            </a:r>
          </a:p>
          <a:p>
            <a:pPr lvl="0"/>
            <a:r>
              <a:rPr lang="cs-CZ" sz="1200" dirty="0" smtClean="0"/>
              <a:t>                                                                  členem dominikánského řádu</a:t>
            </a:r>
          </a:p>
          <a:p>
            <a:pPr lvl="0"/>
            <a:r>
              <a:rPr lang="cs-CZ" sz="1200" dirty="0" smtClean="0"/>
              <a:t>                                                                  žil v Paříži</a:t>
            </a:r>
          </a:p>
          <a:p>
            <a:pPr lvl="0"/>
            <a:endParaRPr lang="cs-CZ" sz="1200" dirty="0"/>
          </a:p>
          <a:p>
            <a:pPr lvl="0"/>
            <a:endParaRPr lang="cs-CZ" sz="1200" dirty="0" smtClean="0"/>
          </a:p>
          <a:p>
            <a:pPr lvl="0"/>
            <a:endParaRPr lang="cs-CZ" sz="1200" dirty="0"/>
          </a:p>
          <a:p>
            <a:pPr lvl="0"/>
            <a:endParaRPr lang="cs-CZ" sz="1200" dirty="0" smtClean="0"/>
          </a:p>
          <a:p>
            <a:pPr lvl="0"/>
            <a:endParaRPr lang="cs-CZ" sz="1200" dirty="0"/>
          </a:p>
          <a:p>
            <a:pPr lvl="0"/>
            <a:endParaRPr lang="cs-CZ" sz="1200" dirty="0" smtClean="0"/>
          </a:p>
          <a:p>
            <a:pPr lvl="0"/>
            <a:endParaRPr lang="cs-CZ" sz="1200" dirty="0"/>
          </a:p>
          <a:p>
            <a:pPr lvl="0"/>
            <a:endParaRPr lang="cs-CZ" sz="1200" dirty="0" smtClean="0"/>
          </a:p>
          <a:p>
            <a:pPr lvl="0"/>
            <a:endParaRPr lang="cs-CZ" sz="1200" dirty="0"/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Rozsáhlé dílo:  </a:t>
            </a:r>
          </a:p>
          <a:p>
            <a:pPr lvl="2"/>
            <a:r>
              <a:rPr lang="cs-CZ" dirty="0"/>
              <a:t>obsahuje komentáře k Aristotelovi</a:t>
            </a:r>
          </a:p>
          <a:p>
            <a:pPr lvl="2"/>
            <a:r>
              <a:rPr lang="cs-CZ" dirty="0"/>
              <a:t>spisy teologické- největší soubor:	„SUMMA TEOLOGICKÁ“  = velký vliv na další vývoj křesťanství (teologie = nauka o bohu)</a:t>
            </a:r>
          </a:p>
          <a:p>
            <a:r>
              <a:rPr lang="cs-CZ" dirty="0"/>
              <a:t> </a:t>
            </a:r>
          </a:p>
          <a:p>
            <a:r>
              <a:rPr lang="cs-CZ" u="sng" dirty="0"/>
              <a:t>Hlavní principy jeho filozofie:</a:t>
            </a:r>
            <a:endParaRPr lang="cs-CZ" dirty="0"/>
          </a:p>
          <a:p>
            <a:pPr lvl="2"/>
            <a:r>
              <a:rPr lang="cs-CZ" dirty="0"/>
              <a:t> </a:t>
            </a:r>
            <a:r>
              <a:rPr lang="cs-CZ" u="sng" dirty="0"/>
              <a:t>Existuje věčný, jediný, neměnný Bůh</a:t>
            </a:r>
            <a:r>
              <a:rPr lang="cs-CZ" dirty="0"/>
              <a:t>- proslul tím, že se snažil dokázat existenci boží → formuloval  </a:t>
            </a:r>
            <a:r>
              <a:rPr lang="cs-CZ" u="sng" dirty="0"/>
              <a:t>5 důkazů Boží existence</a:t>
            </a:r>
            <a:r>
              <a:rPr lang="cs-CZ" dirty="0"/>
              <a:t> (</a:t>
            </a:r>
            <a:r>
              <a:rPr lang="cs-CZ" dirty="0" err="1"/>
              <a:t>nejznám</a:t>
            </a:r>
            <a:r>
              <a:rPr lang="cs-CZ" dirty="0"/>
              <a:t>.: příčinný důkaz = nejvyšší příčinou všech reálných jevů a procesů je Bůh)</a:t>
            </a:r>
          </a:p>
          <a:p>
            <a:pPr lvl="2"/>
            <a:r>
              <a:rPr lang="cs-CZ" dirty="0"/>
              <a:t> </a:t>
            </a:r>
            <a:r>
              <a:rPr lang="cs-CZ" u="sng" dirty="0"/>
              <a:t>Vše, co existuje vně Boha, má svůj počátek v Bohu</a:t>
            </a:r>
            <a:r>
              <a:rPr lang="cs-CZ" dirty="0"/>
              <a:t> = věci konkrétní se objevují jakožto stvořené Bohem.</a:t>
            </a:r>
          </a:p>
          <a:p>
            <a:pPr lvl="2"/>
            <a:r>
              <a:rPr lang="cs-CZ" dirty="0"/>
              <a:t> Při stvoření má Bůh ideje- myšlenky o věcech, pak je teprve tvoří → </a:t>
            </a:r>
            <a:r>
              <a:rPr lang="cs-CZ" u="sng" dirty="0"/>
              <a:t>ideje jsou předobrazem věcí → jedinečné hmotné věci jsou druhotné</a:t>
            </a:r>
            <a:r>
              <a:rPr lang="cs-CZ" dirty="0"/>
              <a:t>, neboť se rodí z idejí</a:t>
            </a:r>
          </a:p>
          <a:p>
            <a:pPr lvl="2"/>
            <a:r>
              <a:rPr lang="cs-CZ" dirty="0"/>
              <a:t>Rozlišuje </a:t>
            </a:r>
            <a:r>
              <a:rPr lang="cs-CZ" u="sng" dirty="0"/>
              <a:t>2 způsoby poznávání</a:t>
            </a:r>
            <a:r>
              <a:rPr lang="cs-CZ" dirty="0"/>
              <a:t>- mají sloužit k hledání a poznání pravdy</a:t>
            </a:r>
          </a:p>
          <a:p>
            <a:r>
              <a:rPr lang="cs-CZ" dirty="0"/>
              <a:t> </a:t>
            </a:r>
          </a:p>
          <a:p>
            <a:pPr lvl="5"/>
            <a:r>
              <a:rPr lang="cs-CZ" dirty="0"/>
              <a:t/>
            </a:r>
            <a:br>
              <a:rPr lang="cs-CZ" dirty="0"/>
            </a:br>
            <a:r>
              <a:rPr lang="cs-CZ" u="sng" dirty="0"/>
              <a:t>Rozum</a:t>
            </a:r>
            <a:r>
              <a:rPr lang="cs-CZ" dirty="0"/>
              <a:t> = přirozené světlo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291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6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75555" y="1700808"/>
            <a:ext cx="79928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1400" dirty="0" smtClean="0"/>
              <a:t>                       Rozsáhlé </a:t>
            </a:r>
            <a:r>
              <a:rPr lang="cs-CZ" sz="1400" dirty="0"/>
              <a:t>dílo:  </a:t>
            </a:r>
          </a:p>
          <a:p>
            <a:pPr lvl="2"/>
            <a:r>
              <a:rPr lang="cs-CZ" sz="1400" dirty="0"/>
              <a:t>obsahuje komentáře k Aristotelovi</a:t>
            </a:r>
          </a:p>
          <a:p>
            <a:pPr lvl="2"/>
            <a:r>
              <a:rPr lang="cs-CZ" sz="1400" dirty="0"/>
              <a:t>spisy teologické- </a:t>
            </a:r>
            <a:r>
              <a:rPr lang="cs-CZ" sz="1400" dirty="0" smtClean="0"/>
              <a:t> největší </a:t>
            </a:r>
            <a:r>
              <a:rPr lang="cs-CZ" sz="1400" dirty="0"/>
              <a:t>soubor:	„</a:t>
            </a:r>
            <a:r>
              <a:rPr lang="cs-CZ" sz="1400" b="1" dirty="0"/>
              <a:t>SUMMA TEOLOGICKÁ</a:t>
            </a:r>
            <a:r>
              <a:rPr lang="cs-CZ" sz="1400" dirty="0"/>
              <a:t>“  = velký vliv na další vývoj křesťanství (teologie = nauka o bohu</a:t>
            </a:r>
            <a:r>
              <a:rPr lang="cs-CZ" sz="1400" dirty="0" smtClean="0"/>
              <a:t>)</a:t>
            </a:r>
          </a:p>
          <a:p>
            <a:pPr lvl="2"/>
            <a:endParaRPr lang="cs-CZ" sz="1400" dirty="0"/>
          </a:p>
          <a:p>
            <a:pPr lvl="2"/>
            <a:endParaRPr lang="cs-CZ" sz="1400" dirty="0"/>
          </a:p>
          <a:p>
            <a:r>
              <a:rPr lang="cs-CZ" sz="1400" dirty="0"/>
              <a:t> </a:t>
            </a:r>
            <a:r>
              <a:rPr lang="cs-CZ" sz="1400" b="1" dirty="0" smtClean="0"/>
              <a:t>                      </a:t>
            </a:r>
            <a:r>
              <a:rPr lang="cs-CZ" sz="1400" b="1" u="sng" dirty="0" smtClean="0"/>
              <a:t>Hlavní principy filozofie T. Akvinského :</a:t>
            </a:r>
          </a:p>
          <a:p>
            <a:endParaRPr lang="cs-CZ" sz="1400" b="1" dirty="0"/>
          </a:p>
          <a:p>
            <a:pPr lvl="2"/>
            <a:r>
              <a:rPr lang="cs-CZ" sz="1400" b="1" dirty="0" smtClean="0"/>
              <a:t>1.  </a:t>
            </a:r>
            <a:r>
              <a:rPr lang="cs-CZ" sz="1400" b="1" u="sng" dirty="0"/>
              <a:t>Existuje věčný, jediný, neměnný </a:t>
            </a:r>
            <a:r>
              <a:rPr lang="cs-CZ" sz="1400" u="sng" dirty="0"/>
              <a:t>Bůh</a:t>
            </a:r>
            <a:r>
              <a:rPr lang="cs-CZ" sz="1400" dirty="0"/>
              <a:t>- proslul tím, že se snažil dokázat existenci boží → </a:t>
            </a:r>
            <a:r>
              <a:rPr lang="cs-CZ" sz="1400" dirty="0" smtClean="0"/>
              <a:t>                formuloval  </a:t>
            </a:r>
            <a:r>
              <a:rPr lang="cs-CZ" sz="1400" u="sng" dirty="0"/>
              <a:t>5 důkazů Boží existence</a:t>
            </a:r>
            <a:r>
              <a:rPr lang="cs-CZ" sz="1400" dirty="0"/>
              <a:t> (</a:t>
            </a:r>
            <a:r>
              <a:rPr lang="cs-CZ" sz="1400" dirty="0" smtClean="0"/>
              <a:t>nejznámější :  </a:t>
            </a:r>
            <a:r>
              <a:rPr lang="cs-CZ" sz="1400" dirty="0"/>
              <a:t>příčinný důkaz = nejvyšší příčinou všech reálných jevů a procesů je Bůh</a:t>
            </a:r>
            <a:r>
              <a:rPr lang="cs-CZ" sz="1400" dirty="0" smtClean="0"/>
              <a:t>).</a:t>
            </a:r>
          </a:p>
          <a:p>
            <a:pPr lvl="2"/>
            <a:endParaRPr lang="cs-CZ" sz="1400" dirty="0"/>
          </a:p>
          <a:p>
            <a:pPr marL="1257300" lvl="2" indent="-342900">
              <a:buAutoNum type="arabicPeriod" startAt="2"/>
            </a:pPr>
            <a:r>
              <a:rPr lang="cs-CZ" sz="1400" b="1" u="sng" dirty="0" smtClean="0"/>
              <a:t>Vše</a:t>
            </a:r>
            <a:r>
              <a:rPr lang="cs-CZ" sz="1400" b="1" u="sng" dirty="0"/>
              <a:t>, co existuje vně Boha, má svůj počátek v Bohu</a:t>
            </a:r>
            <a:r>
              <a:rPr lang="cs-CZ" sz="1400" b="1" dirty="0"/>
              <a:t> </a:t>
            </a:r>
            <a:r>
              <a:rPr lang="cs-CZ" sz="1400" b="1" dirty="0" smtClean="0"/>
              <a:t>= </a:t>
            </a:r>
            <a:r>
              <a:rPr lang="cs-CZ" sz="1400" dirty="0" smtClean="0"/>
              <a:t>věci konkrétní se objevují jakožto </a:t>
            </a:r>
            <a:r>
              <a:rPr lang="cs-CZ" sz="1400" dirty="0"/>
              <a:t>stvořené Bohem</a:t>
            </a:r>
            <a:r>
              <a:rPr lang="cs-CZ" sz="1400" dirty="0" smtClean="0"/>
              <a:t>.</a:t>
            </a:r>
          </a:p>
          <a:p>
            <a:pPr lvl="2"/>
            <a:endParaRPr lang="cs-CZ" sz="1400" dirty="0"/>
          </a:p>
          <a:p>
            <a:pPr marL="1257300" lvl="2" indent="-342900">
              <a:buAutoNum type="arabicPeriod" startAt="3"/>
            </a:pPr>
            <a:r>
              <a:rPr lang="cs-CZ" sz="1400" dirty="0" smtClean="0"/>
              <a:t>Při </a:t>
            </a:r>
            <a:r>
              <a:rPr lang="cs-CZ" sz="1400" dirty="0"/>
              <a:t>stvoření má Bůh ideje- myšlenky o věcech, pak je teprve tvoří → </a:t>
            </a:r>
            <a:r>
              <a:rPr lang="cs-CZ" sz="1400" b="1" u="sng" dirty="0"/>
              <a:t>ideje jsou předobrazem věcí → jedinečné hmotné věci jsou druhotné</a:t>
            </a:r>
            <a:r>
              <a:rPr lang="cs-CZ" sz="1400" b="1" dirty="0"/>
              <a:t>, neboť se rodí z </a:t>
            </a:r>
            <a:r>
              <a:rPr lang="cs-CZ" sz="1400" b="1" dirty="0" smtClean="0"/>
              <a:t>idejí.</a:t>
            </a:r>
          </a:p>
          <a:p>
            <a:pPr marL="1257300" lvl="2" indent="-342900">
              <a:buAutoNum type="arabicPeriod" startAt="3"/>
            </a:pPr>
            <a:r>
              <a:rPr lang="cs-CZ" sz="1400" b="1" dirty="0" smtClean="0"/>
              <a:t>Rozlišuje dva způsoby poznávání pravdy : </a:t>
            </a:r>
          </a:p>
          <a:p>
            <a:pPr marL="1257300" lvl="2" indent="-342900">
              <a:buAutoNum type="arabicPeriod" startAt="3"/>
            </a:pPr>
            <a:endParaRPr lang="cs-CZ" sz="1400" b="1" dirty="0" smtClean="0"/>
          </a:p>
          <a:p>
            <a:pPr marL="1257300" lvl="2" indent="-342900">
              <a:buAutoNum type="arabicPeriod" startAt="3"/>
            </a:pPr>
            <a:endParaRPr lang="cs-CZ" sz="1400" b="1" dirty="0" smtClean="0"/>
          </a:p>
          <a:p>
            <a:pPr marL="1257300" lvl="2" indent="-342900">
              <a:buAutoNum type="arabicPeriod" startAt="3"/>
            </a:pPr>
            <a:endParaRPr lang="cs-CZ" sz="1400" b="1" dirty="0" smtClean="0"/>
          </a:p>
          <a:p>
            <a:pPr marL="1257300" lvl="2" indent="-342900">
              <a:buAutoNum type="arabicPeriod" startAt="3"/>
            </a:pPr>
            <a:endParaRPr lang="cs-CZ" sz="1400" b="1" dirty="0" smtClean="0"/>
          </a:p>
          <a:p>
            <a:pPr marL="1257300" lvl="2" indent="-342900">
              <a:buAutoNum type="arabicPeriod" startAt="3"/>
            </a:pPr>
            <a:endParaRPr lang="cs-CZ" sz="1400" b="1" dirty="0" smtClean="0"/>
          </a:p>
          <a:p>
            <a:pPr marL="1257300" lvl="2" indent="-342900">
              <a:buAutoNum type="arabicPeriod" startAt="3"/>
            </a:pPr>
            <a:endParaRPr lang="cs-CZ" sz="1400" b="1" dirty="0"/>
          </a:p>
          <a:p>
            <a:pPr marL="1257300" lvl="2" indent="-342900">
              <a:buAutoNum type="arabicPeriod" startAt="3"/>
            </a:pPr>
            <a:endParaRPr lang="cs-CZ" sz="1400" b="1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23728" y="5558622"/>
            <a:ext cx="5305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/>
            <a:r>
              <a:rPr lang="cs-CZ" u="sng" dirty="0" smtClean="0"/>
              <a:t>ROZUM = přirozené světlo    VÍRA = božské světlo 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2865335" y="5558622"/>
            <a:ext cx="94874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814079" y="5517232"/>
            <a:ext cx="1622017" cy="149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95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7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49422" y="1429363"/>
            <a:ext cx="813690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u="sng" dirty="0" smtClean="0"/>
              <a:t> </a:t>
            </a:r>
            <a:r>
              <a:rPr lang="cs-CZ" sz="1400" b="1" dirty="0" smtClean="0"/>
              <a:t>             </a:t>
            </a:r>
            <a:r>
              <a:rPr lang="cs-CZ" sz="1400" b="1" u="sng" dirty="0" smtClean="0"/>
              <a:t>   Akvinského </a:t>
            </a:r>
            <a:r>
              <a:rPr lang="cs-CZ" sz="1400" b="1" u="sng" dirty="0"/>
              <a:t>názory na ženu</a:t>
            </a:r>
            <a:endParaRPr lang="cs-CZ" sz="1400" b="1" dirty="0"/>
          </a:p>
          <a:p>
            <a:pPr lvl="0"/>
            <a:r>
              <a:rPr lang="cs-CZ" dirty="0" smtClean="0"/>
              <a:t>                                                         Ž</a:t>
            </a:r>
            <a:r>
              <a:rPr lang="cs-CZ" sz="1200" dirty="0" smtClean="0"/>
              <a:t>ena </a:t>
            </a:r>
            <a:r>
              <a:rPr lang="cs-CZ" sz="1200" dirty="0"/>
              <a:t>je tvar nedokonalý, poněvadž se rodí ze slabého semene.</a:t>
            </a:r>
          </a:p>
          <a:p>
            <a:pPr lvl="0"/>
            <a:r>
              <a:rPr lang="cs-CZ" sz="1200" dirty="0" smtClean="0"/>
              <a:t>                                                                                      Jakmile </a:t>
            </a:r>
            <a:r>
              <a:rPr lang="cs-CZ" sz="1200" dirty="0"/>
              <a:t>se něco živého začne skladovat, tak to stárne, a tím i </a:t>
            </a:r>
            <a:r>
              <a:rPr lang="cs-CZ" sz="1200" dirty="0" smtClean="0"/>
              <a:t>slábne.</a:t>
            </a:r>
          </a:p>
          <a:p>
            <a:pPr lvl="0"/>
            <a:endParaRPr lang="cs-CZ" sz="1200" dirty="0" smtClean="0"/>
          </a:p>
          <a:p>
            <a:pPr lvl="0"/>
            <a:endParaRPr lang="cs-CZ" sz="1200" dirty="0"/>
          </a:p>
          <a:p>
            <a:pPr lvl="0"/>
            <a:r>
              <a:rPr lang="cs-CZ" sz="1200" dirty="0" smtClean="0"/>
              <a:t>                Měl </a:t>
            </a:r>
            <a:r>
              <a:rPr lang="cs-CZ" sz="1200" dirty="0"/>
              <a:t>též trable s církví (smrtí mu však nehrozila, dokonce mu poslala kurtizánu, aby ho přivedla na správnou cestu</a:t>
            </a:r>
            <a:r>
              <a:rPr lang="cs-CZ" sz="1200" dirty="0" smtClean="0"/>
              <a:t>,</a:t>
            </a:r>
          </a:p>
          <a:p>
            <a:pPr lvl="0"/>
            <a:r>
              <a:rPr lang="cs-CZ" sz="1200" dirty="0" smtClean="0"/>
              <a:t>                </a:t>
            </a:r>
            <a:r>
              <a:rPr lang="cs-CZ" sz="1200" dirty="0"/>
              <a:t>ten ji však zahnal na útěk hořícím polenem</a:t>
            </a:r>
            <a:r>
              <a:rPr lang="cs-CZ" sz="1200" dirty="0" smtClean="0"/>
              <a:t>.</a:t>
            </a:r>
          </a:p>
          <a:p>
            <a:pPr lvl="0"/>
            <a:endParaRPr lang="cs-CZ" sz="1200" dirty="0"/>
          </a:p>
          <a:p>
            <a:pPr lvl="0"/>
            <a:endParaRPr lang="cs-CZ" sz="1200" dirty="0"/>
          </a:p>
          <a:p>
            <a:r>
              <a:rPr lang="cs-CZ" sz="1400" b="1" dirty="0" smtClean="0"/>
              <a:t>          1879-    </a:t>
            </a:r>
            <a:r>
              <a:rPr lang="cs-CZ" sz="1400" dirty="0" smtClean="0"/>
              <a:t>vyhlášeno </a:t>
            </a:r>
            <a:r>
              <a:rPr lang="cs-CZ" sz="1400" b="1" dirty="0"/>
              <a:t>Tomášovo </a:t>
            </a:r>
            <a:r>
              <a:rPr lang="cs-CZ" sz="1400" b="1" dirty="0" smtClean="0"/>
              <a:t>učení-         </a:t>
            </a:r>
            <a:r>
              <a:rPr lang="cs-CZ" sz="1400" u="sng" dirty="0"/>
              <a:t>Tomismus </a:t>
            </a:r>
            <a:r>
              <a:rPr lang="cs-CZ" sz="1400" dirty="0"/>
              <a:t>→ papežskou encyklikou v aktualizované podobě za </a:t>
            </a:r>
            <a:r>
              <a:rPr lang="cs-CZ" sz="1400" dirty="0" smtClean="0"/>
              <a:t>      	  oficiální </a:t>
            </a:r>
            <a:r>
              <a:rPr lang="cs-CZ" sz="1400" dirty="0"/>
              <a:t>filozofii katolické církve </a:t>
            </a:r>
            <a:r>
              <a:rPr lang="cs-CZ" sz="1400" b="1" u="sng" dirty="0" smtClean="0"/>
              <a:t>NOVOTOMISMUS</a:t>
            </a:r>
          </a:p>
          <a:p>
            <a:endParaRPr lang="cs-CZ" sz="1400" b="1" u="sng" dirty="0"/>
          </a:p>
          <a:p>
            <a:endParaRPr lang="cs-CZ" sz="1400" dirty="0"/>
          </a:p>
          <a:p>
            <a:endParaRPr lang="cs-CZ" sz="1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59632" y="4005064"/>
            <a:ext cx="7356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Encyklika – církevní pojem</a:t>
            </a:r>
          </a:p>
          <a:p>
            <a:r>
              <a:rPr lang="cs-CZ" sz="1200" dirty="0"/>
              <a:t> </a:t>
            </a:r>
            <a:r>
              <a:rPr lang="cs-CZ" sz="1200" dirty="0" smtClean="0"/>
              <a:t>                = papežský okružní list adresovaný dnes zpravidla nejen biskupům, ale i kněžím na celém světě obsahující </a:t>
            </a:r>
          </a:p>
          <a:p>
            <a:r>
              <a:rPr lang="cs-CZ" sz="1200" dirty="0"/>
              <a:t> </a:t>
            </a:r>
            <a:r>
              <a:rPr lang="cs-CZ" sz="1200" dirty="0" smtClean="0"/>
              <a:t>                   poučení papeže o církevních zásadách v závažných otázkách víry  a mravů  ( </a:t>
            </a:r>
            <a:r>
              <a:rPr lang="cs-CZ" sz="1200" dirty="0" err="1" smtClean="0"/>
              <a:t>okružník</a:t>
            </a:r>
            <a:r>
              <a:rPr lang="cs-CZ" sz="1200" dirty="0" smtClean="0"/>
              <a:t>)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0027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0" y="900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0" y="6048000"/>
            <a:ext cx="9144000" cy="0"/>
          </a:xfrm>
          <a:prstGeom prst="line">
            <a:avLst/>
          </a:prstGeom>
          <a:ln w="15875">
            <a:solidFill>
              <a:srgbClr val="EA8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480000" y="6336000"/>
            <a:ext cx="2133600" cy="365125"/>
          </a:xfrm>
        </p:spPr>
        <p:txBody>
          <a:bodyPr/>
          <a:lstStyle/>
          <a:p>
            <a:fld id="{785D957D-D829-4070-AC89-93F188FE283C}" type="slidenum">
              <a:rPr lang="cs-CZ" smtClean="0"/>
              <a:t>8</a:t>
            </a:fld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ctrTitle"/>
          </p:nvPr>
        </p:nvSpPr>
        <p:spPr>
          <a:xfrm>
            <a:off x="3203848" y="145207"/>
            <a:ext cx="5652136" cy="728720"/>
          </a:xfrm>
        </p:spPr>
        <p:txBody>
          <a:bodyPr tIns="0">
            <a:normAutofit fontScale="90000"/>
          </a:bodyPr>
          <a:lstStyle/>
          <a:p>
            <a:pPr algn="r">
              <a:spcBef>
                <a:spcPts val="0"/>
              </a:spcBef>
            </a:pPr>
            <a:r>
              <a:rPr lang="cs-CZ" sz="1800" b="1" spc="200" dirty="0" smtClean="0">
                <a:solidFill>
                  <a:srgbClr val="02283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  <a:cs typeface="Arial" pitchFamily="34" charset="0"/>
              </a:rPr>
              <a:t>STŘEDNÍ ŠKOLA STAVEBNÍ A TECHNICKÁ</a:t>
            </a:r>
            <a: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solidFill>
                  <a:srgbClr val="02283F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Ústí nad Labem, Čelakovského 5, příspěvková organizace</a:t>
            </a:r>
            <a:b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</a:br>
            <a:r>
              <a:rPr lang="cs-CZ" sz="1600" dirty="0" smtClean="0">
                <a:solidFill>
                  <a:srgbClr val="02283F"/>
                </a:solidFill>
                <a:latin typeface="Book Antiqua" pitchFamily="18" charset="0"/>
                <a:cs typeface="Arial" pitchFamily="34" charset="0"/>
              </a:rPr>
              <a:t>Páteřní škola Ústeckého kraje</a:t>
            </a:r>
            <a:endParaRPr lang="cs-CZ" sz="1600" dirty="0">
              <a:solidFill>
                <a:srgbClr val="02283F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0" y="51853"/>
            <a:ext cx="2710588" cy="79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593" y="6117250"/>
            <a:ext cx="3036813" cy="6480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053592" y="1628800"/>
            <a:ext cx="2958567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Použité zdroje</a:t>
            </a:r>
          </a:p>
          <a:p>
            <a:pPr algn="ctr"/>
            <a:r>
              <a:rPr lang="cs-CZ" smtClean="0"/>
              <a:t>vlastní </a:t>
            </a:r>
            <a:endParaRPr lang="cs-CZ" dirty="0" smtClean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9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286</Words>
  <Application>Microsoft Office PowerPoint</Application>
  <PresentationFormat>Předvádění na obrazovce (4:3)</PresentationFormat>
  <Paragraphs>226</Paragraphs>
  <Slides>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  <vt:lpstr>STŘEDNÍ ŠKOLA STAVEBNÍ A TECHNICKÁ Ústí nad Labem, Čelakovského 5, příspěvková organizace Páteřní škola Ústeckého kraje</vt:lpstr>
    </vt:vector>
  </TitlesOfParts>
  <Company>Střední škola technická Ústí nad Labem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Střední škola stavební a technická Ústí nad Labem sekce technických oborů</dc:title>
  <dc:creator>Filas</dc:creator>
  <cp:lastModifiedBy>Karel Filas, Ing.</cp:lastModifiedBy>
  <cp:revision>107</cp:revision>
  <cp:lastPrinted>2013-11-29T06:28:29Z</cp:lastPrinted>
  <dcterms:created xsi:type="dcterms:W3CDTF">2010-11-01T23:40:31Z</dcterms:created>
  <dcterms:modified xsi:type="dcterms:W3CDTF">2013-12-10T11:50:43Z</dcterms:modified>
</cp:coreProperties>
</file>