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1" r:id="rId4"/>
    <p:sldId id="274" r:id="rId5"/>
    <p:sldId id="272" r:id="rId6"/>
    <p:sldId id="266" r:id="rId7"/>
    <p:sldId id="257" r:id="rId8"/>
    <p:sldId id="269" r:id="rId9"/>
    <p:sldId id="268" r:id="rId10"/>
    <p:sldId id="270" r:id="rId11"/>
    <p:sldId id="271" r:id="rId12"/>
    <p:sldId id="267" r:id="rId13"/>
    <p:sldId id="265" r:id="rId14"/>
  </p:sldIdLst>
  <p:sldSz cx="9144000" cy="6858000" type="screen4x3"/>
  <p:notesSz cx="6811963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2283F"/>
    <a:srgbClr val="EA8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77FF6-BE34-4616-A6AC-04790C72BA55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09221-53B4-4C78-8437-2D67F0AF5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4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Klllllll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09221-53B4-4C78-8437-2D67F0AF5D8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3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Iba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09221-53B4-4C78-8437-2D67F0AF5D8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249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Iba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09221-53B4-4C78-8437-2D67F0AF5D8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249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09221-53B4-4C78-8437-2D67F0AF5D8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32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0689-CF09-4902-8DB1-BE59CDEB0BCF}" type="datetime1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07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A03-1903-45C3-AC89-579B912B978A}" type="datetime1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83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615-0C60-48DF-B65E-F29E35342FE3}" type="datetime1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98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29C7-C893-4455-97F9-064253577D9E}" type="datetime1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25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F5AD-2834-4197-94AC-35D8D0D2F4AA}" type="datetime1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16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C7C-A254-4740-9452-EA9A265CF0B8}" type="datetime1">
              <a:rPr lang="cs-CZ" smtClean="0"/>
              <a:t>27. 1. 2014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35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8617-25EB-4DB5-A6E8-C2EBB6309069}" type="datetime1">
              <a:rPr lang="cs-CZ" smtClean="0"/>
              <a:t>27. 1. 2014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E1F-623C-4116-98A7-9EC4EA9A9B43}" type="datetime1">
              <a:rPr lang="cs-CZ" smtClean="0"/>
              <a:t>27. 1. 2014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62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9E47-9658-4065-B1DD-A57D0062FA34}" type="datetime1">
              <a:rPr lang="cs-CZ" smtClean="0"/>
              <a:t>27. 1. 2014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66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4B09-2342-433A-9F0F-90F0843D41D5}" type="datetime1">
              <a:rPr lang="cs-CZ" smtClean="0"/>
              <a:t>27. 1. 2014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F017-90D5-4FC0-81D9-1400499421AC}" type="datetime1">
              <a:rPr lang="cs-CZ" smtClean="0"/>
              <a:t>27. 1. 2014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0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DAD6-5673-445B-A6CE-60BC8E952B1C}" type="datetime1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62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46392"/>
              </p:ext>
            </p:extLst>
          </p:nvPr>
        </p:nvGraphicFramePr>
        <p:xfrm>
          <a:off x="750310" y="2060848"/>
          <a:ext cx="7926145" cy="38296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93498"/>
                <a:gridCol w="5832647"/>
              </a:tblGrid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Projekt MŠMT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</a:rPr>
                        <a:t>EU peníze středním 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školám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Název projektu školy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</a:rPr>
                        <a:t>ICT do života školy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Registrační číslo projektu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CZ.1.07/1.5.00/34.0771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Šablona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</a:rPr>
                        <a:t>III/2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Sada</a:t>
                      </a:r>
                      <a:endParaRPr lang="cs-CZ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Anotace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Filozofie a vědy v období renesance</a:t>
                      </a:r>
                      <a:endParaRPr lang="cs-CZ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Klíčová slova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Renesance a humanismus, M. </a:t>
                      </a:r>
                      <a:r>
                        <a:rPr lang="cs-CZ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Koperník, geocentrický názor, heliocentrický názor, G. Bruno teorie o nekonečnosti vesmíru, G. Galilei, J. Kepler, L.  da Vinci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effectLst/>
                        </a:rPr>
                        <a:t>Předmět</a:t>
                      </a:r>
                      <a:endParaRPr lang="cs-CZ" sz="1200" b="1" dirty="0" smtClean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Občanská nauka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Autor, spoluautor  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PhDr. Jaroslav Svoboda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Jazyk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Čeština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Prezentace</a:t>
                      </a: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výklad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Potřebné pomůcky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PC, pracovní listy,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Druh interaktivity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V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ýklad </a:t>
                      </a: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pomocí prezentace,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Střední škola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Cílová skupina</a:t>
                      </a:r>
                      <a:endParaRPr lang="cs-CZ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 ročník – Mechanik seřizovač, 2. ročník -Po</a:t>
                      </a:r>
                      <a:r>
                        <a:rPr lang="cs-CZ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dnikání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Speciální vzdělávací </a:t>
                      </a:r>
                      <a:r>
                        <a:rPr lang="cs-CZ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potřeby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Zdroje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Vlastní</a:t>
                      </a:r>
                      <a:r>
                        <a:rPr lang="cs-CZ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materiály </a:t>
                      </a:r>
                      <a:r>
                        <a:rPr lang="cs-CZ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SŠST Ústí nad Labem, Čelakovského 5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87660" y="929661"/>
            <a:ext cx="75608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/>
              <a:t>Filozofie a vědy v období renesance</a:t>
            </a:r>
            <a:endParaRPr lang="cs-CZ" sz="2800" b="1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1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87660" y="1452881"/>
            <a:ext cx="756084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2400" b="1" dirty="0" smtClean="0"/>
              <a:t>VY_32_INOVACE_35_708</a:t>
            </a:r>
            <a:endParaRPr lang="cs-CZ" sz="24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10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19921" y="1305835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                             </a:t>
            </a:r>
            <a:r>
              <a:rPr lang="cs-CZ" b="1" dirty="0"/>
              <a:t>Renesanční </a:t>
            </a:r>
            <a:r>
              <a:rPr lang="cs-CZ" b="1" dirty="0" smtClean="0"/>
              <a:t>umělec-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                           </a:t>
            </a:r>
            <a:r>
              <a:rPr lang="cs-CZ" dirty="0" smtClean="0"/>
              <a:t>převážně </a:t>
            </a:r>
            <a:r>
              <a:rPr lang="cs-CZ" b="1" dirty="0"/>
              <a:t>malíř</a:t>
            </a:r>
            <a:r>
              <a:rPr lang="cs-CZ" dirty="0"/>
              <a:t> (tvůrce obrazů- např. Mona Lisa)</a:t>
            </a:r>
          </a:p>
          <a:p>
            <a:r>
              <a:rPr lang="cs-CZ" dirty="0"/>
              <a:t>		- </a:t>
            </a:r>
            <a:r>
              <a:rPr lang="cs-CZ" dirty="0" smtClean="0"/>
              <a:t>                             </a:t>
            </a:r>
            <a:r>
              <a:rPr lang="cs-CZ" b="1" dirty="0" smtClean="0"/>
              <a:t>učenec</a:t>
            </a:r>
            <a:r>
              <a:rPr lang="cs-CZ" dirty="0"/>
              <a:t>: </a:t>
            </a:r>
            <a:r>
              <a:rPr lang="cs-CZ" dirty="0" smtClean="0"/>
              <a:t>matematik, astronom,</a:t>
            </a:r>
          </a:p>
          <a:p>
            <a:r>
              <a:rPr lang="cs-CZ" dirty="0" smtClean="0"/>
              <a:t>                                                                                  technik - (vynálezce </a:t>
            </a:r>
            <a:r>
              <a:rPr lang="cs-CZ" dirty="0"/>
              <a:t>řady strojů, </a:t>
            </a:r>
            <a:r>
              <a:rPr lang="cs-CZ" dirty="0" smtClean="0"/>
              <a:t>	                                                                                                 	                                                                                  zbraní,)</a:t>
            </a:r>
            <a:r>
              <a:rPr lang="cs-CZ" dirty="0"/>
              <a:t>		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</a:t>
            </a:r>
            <a:r>
              <a:rPr lang="cs-CZ" dirty="0"/>
              <a:t>Ostře vystupoval </a:t>
            </a:r>
            <a:r>
              <a:rPr lang="cs-CZ" dirty="0" smtClean="0"/>
              <a:t>proti: </a:t>
            </a:r>
            <a:r>
              <a:rPr lang="cs-CZ" dirty="0"/>
              <a:t>		</a:t>
            </a:r>
            <a:r>
              <a:rPr lang="cs-CZ" dirty="0" smtClean="0"/>
              <a:t>astrologii</a:t>
            </a:r>
            <a:endParaRPr lang="cs-CZ" dirty="0"/>
          </a:p>
          <a:p>
            <a:r>
              <a:rPr lang="cs-CZ" dirty="0"/>
              <a:t>					</a:t>
            </a:r>
            <a:r>
              <a:rPr lang="cs-CZ" dirty="0" smtClean="0"/>
              <a:t>magii</a:t>
            </a:r>
            <a:r>
              <a:rPr lang="cs-CZ" dirty="0"/>
              <a:t>		</a:t>
            </a:r>
            <a:r>
              <a:rPr lang="cs-CZ" b="1" dirty="0"/>
              <a:t>pavědy, </a:t>
            </a:r>
            <a:endParaRPr lang="cs-CZ" b="1" dirty="0" smtClean="0"/>
          </a:p>
          <a:p>
            <a:r>
              <a:rPr lang="cs-CZ" dirty="0" smtClean="0"/>
              <a:t>                                                                                       alchymii</a:t>
            </a:r>
            <a:r>
              <a:rPr lang="cs-CZ" dirty="0"/>
              <a:t>		</a:t>
            </a:r>
            <a:endParaRPr lang="cs-CZ" dirty="0" smtClean="0"/>
          </a:p>
          <a:p>
            <a:r>
              <a:rPr lang="cs-CZ" dirty="0" smtClean="0"/>
              <a:t>                                                                                                                          pro </a:t>
            </a:r>
            <a:r>
              <a:rPr lang="cs-CZ" dirty="0"/>
              <a:t>lidstvo</a:t>
            </a:r>
          </a:p>
          <a:p>
            <a:r>
              <a:rPr lang="cs-CZ" dirty="0" smtClean="0"/>
              <a:t>                                                                                                                       zcela </a:t>
            </a:r>
            <a:r>
              <a:rPr lang="cs-CZ" dirty="0"/>
              <a:t>neužitečné </a:t>
            </a:r>
          </a:p>
          <a:p>
            <a:endParaRPr lang="cs-CZ" dirty="0"/>
          </a:p>
          <a:p>
            <a:pPr lvl="0"/>
            <a:r>
              <a:rPr lang="cs-CZ" dirty="0"/>
              <a:t>		</a:t>
            </a:r>
            <a:r>
              <a:rPr lang="cs-CZ" u="sng" dirty="0"/>
              <a:t>Zdůrazňuje </a:t>
            </a:r>
            <a:r>
              <a:rPr lang="cs-CZ" b="1" u="sng" dirty="0"/>
              <a:t>význam pozorování a </a:t>
            </a:r>
            <a:r>
              <a:rPr lang="cs-CZ" b="1" u="sng" dirty="0" smtClean="0"/>
              <a:t>experimentování,</a:t>
            </a:r>
          </a:p>
          <a:p>
            <a:pPr lvl="0"/>
            <a:r>
              <a:rPr lang="cs-CZ" b="1" dirty="0" smtClean="0"/>
              <a:t>			   </a:t>
            </a:r>
            <a:r>
              <a:rPr lang="cs-CZ" b="1" u="sng" dirty="0" smtClean="0"/>
              <a:t>význam rozumu</a:t>
            </a:r>
            <a:endParaRPr lang="cs-CZ" dirty="0"/>
          </a:p>
          <a:p>
            <a:r>
              <a:rPr lang="cs-CZ" dirty="0"/>
              <a:t>					 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87824" y="1628800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Leonardo da Vinci ( 1452- 1519)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851920" y="371703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5940152" y="3717032"/>
            <a:ext cx="936104" cy="229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580112" y="3946415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5868144" y="3946415"/>
            <a:ext cx="1008112" cy="274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4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11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48757" y="1026457"/>
            <a:ext cx="871296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                                         </a:t>
            </a:r>
          </a:p>
          <a:p>
            <a:r>
              <a:rPr lang="cs-CZ" u="sng" dirty="0" smtClean="0"/>
              <a:t> </a:t>
            </a:r>
          </a:p>
          <a:p>
            <a:endParaRPr lang="cs-CZ" u="sng" dirty="0"/>
          </a:p>
          <a:p>
            <a:r>
              <a:rPr lang="cs-CZ" dirty="0" smtClean="0"/>
              <a:t>                                                 </a:t>
            </a:r>
            <a:r>
              <a:rPr lang="cs-CZ" u="sng" dirty="0" smtClean="0"/>
              <a:t>  </a:t>
            </a:r>
            <a:r>
              <a:rPr lang="cs-CZ" b="1" u="sng" dirty="0" smtClean="0"/>
              <a:t>Podstatné </a:t>
            </a:r>
            <a:r>
              <a:rPr lang="cs-CZ" b="1" u="sng" dirty="0"/>
              <a:t>změny </a:t>
            </a:r>
            <a:r>
              <a:rPr lang="cs-CZ" b="1" u="sng" dirty="0" smtClean="0"/>
              <a:t>společenské situace </a:t>
            </a:r>
          </a:p>
          <a:p>
            <a:endParaRPr lang="cs-CZ" b="1" u="sng" dirty="0"/>
          </a:p>
          <a:p>
            <a:r>
              <a:rPr lang="cs-CZ" dirty="0"/>
              <a:t> </a:t>
            </a:r>
          </a:p>
          <a:p>
            <a:r>
              <a:rPr lang="cs-CZ" dirty="0" smtClean="0"/>
              <a:t>         Přímořské </a:t>
            </a:r>
            <a:r>
              <a:rPr lang="cs-CZ" dirty="0"/>
              <a:t>státy – zejména </a:t>
            </a:r>
            <a:r>
              <a:rPr lang="cs-CZ" b="1" dirty="0"/>
              <a:t>ITÁLIE</a:t>
            </a:r>
          </a:p>
          <a:p>
            <a:r>
              <a:rPr lang="cs-CZ" dirty="0"/>
              <a:t>			</a:t>
            </a:r>
            <a:r>
              <a:rPr lang="cs-CZ" dirty="0" smtClean="0"/>
              <a:t>          (</a:t>
            </a:r>
            <a:r>
              <a:rPr lang="cs-CZ" b="1" dirty="0"/>
              <a:t>města: Benátky, Janov, Florencie)</a:t>
            </a:r>
          </a:p>
          <a:p>
            <a:r>
              <a:rPr lang="cs-CZ" b="1" dirty="0"/>
              <a:t> </a:t>
            </a:r>
          </a:p>
          <a:p>
            <a:pPr lvl="0"/>
            <a:r>
              <a:rPr lang="cs-CZ" dirty="0" smtClean="0"/>
              <a:t>        </a:t>
            </a:r>
            <a:r>
              <a:rPr lang="cs-CZ" b="1" u="sng" dirty="0" smtClean="0"/>
              <a:t>vznik </a:t>
            </a:r>
            <a:r>
              <a:rPr lang="cs-CZ" b="1" u="sng" dirty="0"/>
              <a:t>a rozvoj manufakturní výroby </a:t>
            </a:r>
            <a:r>
              <a:rPr lang="cs-CZ" b="1" dirty="0"/>
              <a:t>– rozvoj řemesel</a:t>
            </a:r>
          </a:p>
          <a:p>
            <a:r>
              <a:rPr lang="cs-CZ" b="1" dirty="0" smtClean="0"/>
              <a:t>                                          </a:t>
            </a:r>
            <a:r>
              <a:rPr lang="cs-CZ" dirty="0" smtClean="0"/>
              <a:t>(</a:t>
            </a:r>
            <a:r>
              <a:rPr lang="cs-CZ" dirty="0"/>
              <a:t>manufaktura = </a:t>
            </a:r>
            <a:r>
              <a:rPr lang="cs-CZ" dirty="0" smtClean="0"/>
              <a:t>rukodílna)</a:t>
            </a:r>
            <a:endParaRPr lang="cs-CZ" dirty="0"/>
          </a:p>
          <a:p>
            <a:r>
              <a:rPr lang="cs-CZ" dirty="0" smtClean="0"/>
              <a:t>        </a:t>
            </a:r>
            <a:r>
              <a:rPr lang="cs-CZ" b="1" dirty="0" smtClean="0"/>
              <a:t>vzrůst </a:t>
            </a:r>
            <a:r>
              <a:rPr lang="cs-CZ" b="1" dirty="0"/>
              <a:t>produktivity práce </a:t>
            </a:r>
            <a:r>
              <a:rPr lang="cs-CZ" dirty="0"/>
              <a:t>→ zde: </a:t>
            </a:r>
            <a:r>
              <a:rPr lang="cs-CZ" b="1" dirty="0" smtClean="0"/>
              <a:t>dělba práce </a:t>
            </a:r>
            <a:r>
              <a:rPr lang="cs-CZ" dirty="0"/>
              <a:t>na </a:t>
            </a:r>
            <a:r>
              <a:rPr lang="cs-CZ" dirty="0" smtClean="0"/>
              <a:t>řa</a:t>
            </a:r>
            <a:r>
              <a:rPr lang="cs-CZ" dirty="0"/>
              <a:t>du </a:t>
            </a:r>
            <a:r>
              <a:rPr lang="cs-CZ" dirty="0" err="1" smtClean="0"/>
              <a:t>drobných-</a:t>
            </a:r>
            <a:r>
              <a:rPr lang="cs-CZ" dirty="0" err="1"/>
              <a:t>dílčích</a:t>
            </a:r>
            <a:r>
              <a:rPr lang="cs-CZ" dirty="0"/>
              <a:t> výrobních </a:t>
            </a:r>
            <a:r>
              <a:rPr lang="cs-CZ" dirty="0" smtClean="0"/>
              <a:t>kroků</a:t>
            </a:r>
            <a:endParaRPr lang="cs-CZ" dirty="0"/>
          </a:p>
          <a:p>
            <a:r>
              <a:rPr lang="cs-CZ" dirty="0" smtClean="0"/>
              <a:t>        zejména </a:t>
            </a:r>
            <a:r>
              <a:rPr lang="cs-CZ" dirty="0"/>
              <a:t>textilní manufaktura</a:t>
            </a:r>
          </a:p>
          <a:p>
            <a:r>
              <a:rPr lang="cs-CZ" b="1" dirty="0" smtClean="0"/>
              <a:t>                                           </a:t>
            </a:r>
            <a:r>
              <a:rPr lang="cs-CZ" b="1" dirty="0"/>
              <a:t>růst </a:t>
            </a:r>
            <a:r>
              <a:rPr lang="cs-CZ" b="1" dirty="0" smtClean="0"/>
              <a:t>obchodu,</a:t>
            </a:r>
            <a:r>
              <a:rPr lang="cs-CZ" b="1" dirty="0"/>
              <a:t> mezinárodního obchodu </a:t>
            </a:r>
          </a:p>
          <a:p>
            <a:pPr lvl="0"/>
            <a:r>
              <a:rPr lang="cs-CZ" dirty="0" smtClean="0"/>
              <a:t>                                                                                 stavba </a:t>
            </a:r>
            <a:r>
              <a:rPr lang="cs-CZ" dirty="0"/>
              <a:t>velkých lodí – </a:t>
            </a:r>
            <a:r>
              <a:rPr lang="cs-CZ" b="1" dirty="0"/>
              <a:t>rozvoj mořeplavby</a:t>
            </a:r>
          </a:p>
          <a:p>
            <a:r>
              <a:rPr lang="cs-CZ" dirty="0" smtClean="0"/>
              <a:t>                                                                                 → </a:t>
            </a:r>
            <a:r>
              <a:rPr lang="cs-CZ" dirty="0"/>
              <a:t>počátek </a:t>
            </a:r>
            <a:r>
              <a:rPr lang="cs-CZ" u="sng" dirty="0"/>
              <a:t>velkých zaoceánských </a:t>
            </a:r>
            <a:r>
              <a:rPr lang="cs-CZ" u="sng" dirty="0" smtClean="0"/>
              <a:t>objevů</a:t>
            </a:r>
            <a:endParaRPr lang="cs-CZ" dirty="0"/>
          </a:p>
          <a:p>
            <a:r>
              <a:rPr lang="cs-CZ" dirty="0" smtClean="0"/>
              <a:t>                                                                                obeplutí </a:t>
            </a:r>
            <a:r>
              <a:rPr lang="cs-CZ" dirty="0"/>
              <a:t>Afriky</a:t>
            </a:r>
            <a:r>
              <a:rPr lang="cs-CZ" dirty="0" smtClean="0"/>
              <a:t>,</a:t>
            </a:r>
          </a:p>
          <a:p>
            <a:r>
              <a:rPr lang="cs-CZ" dirty="0" smtClean="0"/>
              <a:t>                                                             (1492)        objevení </a:t>
            </a:r>
            <a:r>
              <a:rPr lang="cs-CZ" dirty="0"/>
              <a:t>Ameriky </a:t>
            </a:r>
            <a:r>
              <a:rPr lang="cs-CZ" dirty="0" smtClean="0"/>
              <a:t>Kryštofem </a:t>
            </a:r>
            <a:r>
              <a:rPr lang="cs-CZ" dirty="0"/>
              <a:t>Kolumbem,…)</a:t>
            </a:r>
          </a:p>
          <a:p>
            <a:r>
              <a:rPr lang="cs-CZ" dirty="0"/>
              <a:t> </a:t>
            </a:r>
          </a:p>
          <a:p>
            <a:endParaRPr lang="cs-CZ" b="1" dirty="0"/>
          </a:p>
          <a:p>
            <a:r>
              <a:rPr lang="cs-CZ" b="1" dirty="0"/>
              <a:t>					</a:t>
            </a:r>
            <a:r>
              <a:rPr lang="cs-CZ" dirty="0"/>
              <a:t>												</a:t>
            </a:r>
          </a:p>
          <a:p>
            <a:r>
              <a:rPr lang="cs-CZ" dirty="0" smtClean="0"/>
              <a:t>(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053593" y="1268760"/>
            <a:ext cx="367864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Charakteristika doby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20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12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03547" y="1412776"/>
            <a:ext cx="8136904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          </a:t>
            </a:r>
            <a:r>
              <a:rPr lang="cs-CZ" b="1" u="sng" dirty="0" smtClean="0"/>
              <a:t>Pomalu se</a:t>
            </a:r>
            <a:r>
              <a:rPr lang="cs-CZ" b="1" u="sng" dirty="0"/>
              <a:t> </a:t>
            </a:r>
            <a:r>
              <a:rPr lang="cs-CZ" b="1" u="sng" dirty="0" smtClean="0"/>
              <a:t>rozvíjí novověk</a:t>
            </a:r>
            <a:endParaRPr lang="cs-CZ" b="1" u="sng" dirty="0"/>
          </a:p>
          <a:p>
            <a:r>
              <a:rPr lang="cs-CZ" dirty="0" smtClean="0"/>
              <a:t>                → </a:t>
            </a:r>
            <a:r>
              <a:rPr lang="cs-CZ" dirty="0"/>
              <a:t>do popředí se dostává </a:t>
            </a:r>
            <a:r>
              <a:rPr lang="cs-CZ" b="1" u="sng" dirty="0"/>
              <a:t>měšťanstvo</a:t>
            </a:r>
            <a:r>
              <a:rPr lang="cs-CZ" dirty="0"/>
              <a:t> (počátky </a:t>
            </a:r>
            <a:r>
              <a:rPr lang="cs-CZ" dirty="0" smtClean="0"/>
              <a:t>buržoazie)</a:t>
            </a:r>
          </a:p>
          <a:p>
            <a:endParaRPr lang="cs-CZ" dirty="0"/>
          </a:p>
          <a:p>
            <a:r>
              <a:rPr lang="cs-CZ" b="1" dirty="0" smtClean="0"/>
              <a:t>                     bohatá </a:t>
            </a:r>
            <a:r>
              <a:rPr lang="cs-CZ" b="1" dirty="0"/>
              <a:t>vrstva </a:t>
            </a:r>
            <a:r>
              <a:rPr lang="cs-CZ" dirty="0"/>
              <a:t>majitelů manufaktur</a:t>
            </a:r>
            <a:r>
              <a:rPr lang="cs-CZ" dirty="0" smtClean="0"/>
              <a:t>,</a:t>
            </a:r>
            <a:r>
              <a:rPr lang="cs-CZ" dirty="0"/>
              <a:t> </a:t>
            </a:r>
            <a:r>
              <a:rPr lang="cs-CZ" dirty="0" smtClean="0"/>
              <a:t>lodí</a:t>
            </a:r>
            <a:r>
              <a:rPr lang="cs-CZ" dirty="0"/>
              <a:t>, </a:t>
            </a:r>
            <a:r>
              <a:rPr lang="cs-CZ" dirty="0" smtClean="0"/>
              <a:t>obchodů,</a:t>
            </a:r>
            <a:endParaRPr lang="cs-CZ" dirty="0"/>
          </a:p>
          <a:p>
            <a:r>
              <a:rPr lang="cs-CZ" dirty="0" smtClean="0"/>
              <a:t>                     – </a:t>
            </a:r>
            <a:r>
              <a:rPr lang="cs-CZ" dirty="0"/>
              <a:t>lidé, vyznačující se střízlivým smyslem pro </a:t>
            </a:r>
            <a:r>
              <a:rPr lang="cs-CZ" dirty="0" smtClean="0"/>
              <a:t>skutečnost,</a:t>
            </a:r>
            <a:endParaRPr lang="cs-CZ" dirty="0"/>
          </a:p>
          <a:p>
            <a:r>
              <a:rPr lang="cs-CZ" dirty="0"/>
              <a:t>		život, umění podnikat a rozmnožovat tak </a:t>
            </a:r>
            <a:r>
              <a:rPr lang="cs-CZ" dirty="0" smtClean="0"/>
              <a:t>bohatství.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                     měšťanstvo </a:t>
            </a:r>
            <a:r>
              <a:rPr lang="cs-CZ" b="1" dirty="0"/>
              <a:t>dostává do sporu s církví a se šlechtou </a:t>
            </a:r>
            <a:r>
              <a:rPr lang="cs-CZ" dirty="0"/>
              <a:t>→ snaží se </a:t>
            </a:r>
            <a:r>
              <a:rPr lang="cs-CZ" b="1" dirty="0"/>
              <a:t>podílet se </a:t>
            </a:r>
            <a:r>
              <a:rPr lang="cs-CZ" b="1" dirty="0" smtClean="0"/>
              <a:t>                             </a:t>
            </a:r>
            <a:r>
              <a:rPr lang="cs-CZ" dirty="0" smtClean="0"/>
              <a:t>	    </a:t>
            </a:r>
            <a:r>
              <a:rPr lang="cs-CZ" b="1" dirty="0" smtClean="0"/>
              <a:t>na </a:t>
            </a:r>
            <a:r>
              <a:rPr lang="cs-CZ" b="1" dirty="0"/>
              <a:t>vládnoucí moci</a:t>
            </a:r>
          </a:p>
          <a:p>
            <a:r>
              <a:rPr lang="cs-CZ" b="1" dirty="0"/>
              <a:t>	</a:t>
            </a:r>
            <a:r>
              <a:rPr lang="cs-CZ" b="1" dirty="0" smtClean="0"/>
              <a:t>                                  </a:t>
            </a:r>
            <a:r>
              <a:rPr lang="cs-CZ" dirty="0" smtClean="0"/>
              <a:t>→ </a:t>
            </a:r>
            <a:r>
              <a:rPr lang="cs-CZ" u="sng" dirty="0"/>
              <a:t>moc církve a šlechty se </a:t>
            </a:r>
            <a:r>
              <a:rPr lang="cs-CZ" u="sng" dirty="0" smtClean="0"/>
              <a:t>oslabuje,</a:t>
            </a:r>
            <a:endParaRPr lang="cs-CZ" dirty="0"/>
          </a:p>
          <a:p>
            <a:r>
              <a:rPr lang="cs-CZ" dirty="0"/>
              <a:t>                                                   → proměňuje se místo a zaměření </a:t>
            </a:r>
            <a:r>
              <a:rPr lang="cs-CZ" dirty="0" smtClean="0"/>
              <a:t>náboženství,</a:t>
            </a:r>
            <a:endParaRPr lang="cs-CZ" dirty="0"/>
          </a:p>
          <a:p>
            <a:r>
              <a:rPr lang="cs-CZ" dirty="0"/>
              <a:t>                                                   → slábna víra ve středověké </a:t>
            </a:r>
            <a:r>
              <a:rPr lang="cs-CZ" dirty="0" smtClean="0"/>
              <a:t>ideály,</a:t>
            </a:r>
            <a:endParaRPr lang="cs-CZ" dirty="0"/>
          </a:p>
          <a:p>
            <a:r>
              <a:rPr lang="cs-CZ" dirty="0"/>
              <a:t>                                                   → </a:t>
            </a:r>
            <a:r>
              <a:rPr lang="cs-CZ" u="sng" dirty="0"/>
              <a:t>mění se názor lidí na život </a:t>
            </a:r>
            <a:r>
              <a:rPr lang="cs-CZ" u="sng" dirty="0" smtClean="0"/>
              <a:t>člověka (viz o tom dříve).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 smtClean="0"/>
              <a:t>                      </a:t>
            </a:r>
            <a:r>
              <a:rPr lang="cs-CZ" b="1" u="sng" dirty="0" smtClean="0"/>
              <a:t>RENESANCE</a:t>
            </a:r>
            <a:r>
              <a:rPr lang="cs-CZ" u="sng" dirty="0" smtClean="0"/>
              <a:t> </a:t>
            </a:r>
            <a:r>
              <a:rPr lang="cs-CZ" b="1" u="sng" dirty="0"/>
              <a:t>= doba, která potřebovala a zrodila obry </a:t>
            </a:r>
            <a:r>
              <a:rPr lang="cs-CZ" dirty="0"/>
              <a:t>→</a:t>
            </a:r>
          </a:p>
          <a:p>
            <a:r>
              <a:rPr lang="cs-CZ" dirty="0" smtClean="0"/>
              <a:t>                                                       = </a:t>
            </a:r>
            <a:r>
              <a:rPr lang="cs-CZ" dirty="0"/>
              <a:t>obry silou mysli</a:t>
            </a:r>
            <a:r>
              <a:rPr lang="cs-CZ" dirty="0" smtClean="0"/>
              <a:t>,</a:t>
            </a:r>
            <a:r>
              <a:rPr lang="cs-CZ" dirty="0"/>
              <a:t> </a:t>
            </a:r>
            <a:r>
              <a:rPr lang="cs-CZ" dirty="0" smtClean="0"/>
              <a:t>vášně </a:t>
            </a:r>
            <a:r>
              <a:rPr lang="cs-CZ" dirty="0"/>
              <a:t>a </a:t>
            </a:r>
            <a:r>
              <a:rPr lang="cs-CZ" dirty="0" smtClean="0"/>
              <a:t>charakteru.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				</a:t>
            </a:r>
          </a:p>
          <a:p>
            <a:r>
              <a:rPr lang="cs-CZ" dirty="0"/>
              <a:t>		  								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</a:p>
          <a:p>
            <a:endParaRPr lang="cs-CZ" b="1" dirty="0"/>
          </a:p>
          <a:p>
            <a:r>
              <a:rPr lang="cs-CZ" dirty="0" smtClean="0"/>
              <a:t>                                                   </a:t>
            </a:r>
          </a:p>
          <a:p>
            <a:endParaRPr lang="cs-CZ" dirty="0"/>
          </a:p>
          <a:p>
            <a:r>
              <a:rPr lang="cs-CZ" dirty="0"/>
              <a:t> 					 </a:t>
            </a:r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067944" y="1988840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3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Přímá spojnice 8"/>
          <p:cNvCxnSpPr/>
          <p:nvPr/>
        </p:nvCxnSpPr>
        <p:spPr>
          <a:xfrm>
            <a:off x="83718" y="920448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83718" y="6068448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ástupný symbol pro číslo snímku 14"/>
          <p:cNvSpPr>
            <a:spLocks noGrp="1"/>
          </p:cNvSpPr>
          <p:nvPr/>
        </p:nvSpPr>
        <p:spPr>
          <a:xfrm>
            <a:off x="6563718" y="63564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5D957D-D829-4070-AC89-93F188FE283C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18" name="Nadpis 1"/>
          <p:cNvSpPr>
            <a:spLocks noGrp="1"/>
          </p:cNvSpPr>
          <p:nvPr/>
        </p:nvSpPr>
        <p:spPr>
          <a:xfrm>
            <a:off x="3287566" y="165655"/>
            <a:ext cx="5652136" cy="728720"/>
          </a:xfrm>
          <a:prstGeom prst="rect">
            <a:avLst/>
          </a:prstGeom>
        </p:spPr>
        <p:txBody>
          <a:bodyPr vert="horz" lIns="91440" tIns="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98" y="72301"/>
            <a:ext cx="2710588" cy="792000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311" y="6137698"/>
            <a:ext cx="3036813" cy="6480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403648" y="1412776"/>
            <a:ext cx="36004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Použité zdroje </a:t>
            </a:r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3137311" y="2060848"/>
            <a:ext cx="66537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403648" y="2780928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7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2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960240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1640" y="119675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87824" y="154138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5491" y="1348382"/>
            <a:ext cx="843528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                                    </a:t>
            </a:r>
            <a:r>
              <a:rPr lang="cs-CZ" sz="1400" dirty="0" smtClean="0"/>
              <a:t>od 13. stol.  velký rozvoj výroby zejména v Itálii</a:t>
            </a:r>
          </a:p>
          <a:p>
            <a:r>
              <a:rPr lang="cs-CZ" sz="1400" dirty="0" smtClean="0"/>
              <a:t>                                                                      → </a:t>
            </a:r>
            <a:r>
              <a:rPr lang="cs-CZ" sz="1400" u="sng" dirty="0"/>
              <a:t>nový vztah k vědám</a:t>
            </a:r>
            <a:r>
              <a:rPr lang="cs-CZ" sz="1400" dirty="0"/>
              <a:t> a k poznání vůbec</a:t>
            </a:r>
          </a:p>
          <a:p>
            <a:r>
              <a:rPr lang="cs-CZ" sz="1400" dirty="0"/>
              <a:t>			→ </a:t>
            </a:r>
            <a:r>
              <a:rPr lang="cs-CZ" sz="1400" u="sng" dirty="0"/>
              <a:t>velký rozvoj </a:t>
            </a:r>
            <a:r>
              <a:rPr lang="cs-CZ" sz="1400" u="sng" dirty="0" smtClean="0"/>
              <a:t> </a:t>
            </a:r>
            <a:r>
              <a:rPr lang="cs-CZ" sz="1400" u="sng" dirty="0"/>
              <a:t>přírodních </a:t>
            </a:r>
            <a:r>
              <a:rPr lang="cs-CZ" sz="1400" u="sng" dirty="0" smtClean="0"/>
              <a:t>věd</a:t>
            </a:r>
            <a:r>
              <a:rPr lang="cs-CZ" sz="1400" dirty="0" smtClean="0"/>
              <a:t>- </a:t>
            </a:r>
            <a:r>
              <a:rPr lang="cs-CZ" sz="1400" dirty="0"/>
              <a:t>matematika, astronomie, </a:t>
            </a:r>
            <a:r>
              <a:rPr lang="cs-CZ" sz="1400" dirty="0" smtClean="0"/>
              <a:t>fyzika,</a:t>
            </a:r>
            <a:endParaRPr lang="cs-CZ" sz="1400" dirty="0"/>
          </a:p>
          <a:p>
            <a:r>
              <a:rPr lang="cs-CZ" sz="1400" dirty="0"/>
              <a:t>					</a:t>
            </a:r>
            <a:r>
              <a:rPr lang="cs-CZ" sz="1400" dirty="0" smtClean="0"/>
              <a:t>          mechanika</a:t>
            </a:r>
            <a:r>
              <a:rPr lang="cs-CZ" sz="1400" dirty="0"/>
              <a:t>, </a:t>
            </a:r>
            <a:r>
              <a:rPr lang="cs-CZ" sz="1400" dirty="0" smtClean="0"/>
              <a:t>lékařství, geografie,</a:t>
            </a:r>
            <a:endParaRPr lang="cs-CZ" sz="1400" dirty="0"/>
          </a:p>
          <a:p>
            <a:pPr lvl="0"/>
            <a:r>
              <a:rPr lang="cs-CZ" sz="1400" dirty="0" smtClean="0"/>
              <a:t>                                                                          Klade </a:t>
            </a:r>
            <a:r>
              <a:rPr lang="cs-CZ" sz="1400" dirty="0"/>
              <a:t>se </a:t>
            </a:r>
            <a:r>
              <a:rPr lang="cs-CZ" sz="1400" u="sng" dirty="0"/>
              <a:t>důraz na </a:t>
            </a:r>
            <a:r>
              <a:rPr lang="cs-CZ" sz="1400" u="sng" dirty="0" smtClean="0"/>
              <a:t>rozum</a:t>
            </a:r>
          </a:p>
          <a:p>
            <a:pPr lvl="0"/>
            <a:r>
              <a:rPr lang="cs-CZ" sz="1400" dirty="0"/>
              <a:t> </a:t>
            </a:r>
            <a:r>
              <a:rPr lang="cs-CZ" sz="1400" dirty="0" smtClean="0"/>
              <a:t>                                                                         mění se oficiální církevní názory</a:t>
            </a:r>
          </a:p>
          <a:p>
            <a:pPr lvl="0"/>
            <a:endParaRPr lang="cs-CZ" sz="1400" dirty="0" smtClean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r>
              <a:rPr lang="cs-CZ" b="1" u="sng" dirty="0" smtClean="0"/>
              <a:t>oficiální </a:t>
            </a:r>
            <a:r>
              <a:rPr lang="cs-CZ" b="1" u="sng" dirty="0"/>
              <a:t>církevní názor</a:t>
            </a:r>
            <a:r>
              <a:rPr lang="cs-CZ" dirty="0"/>
              <a:t>			</a:t>
            </a:r>
            <a:r>
              <a:rPr lang="cs-CZ" dirty="0" smtClean="0"/>
              <a:t>   </a:t>
            </a:r>
            <a:r>
              <a:rPr lang="cs-CZ" b="1" u="sng" dirty="0" smtClean="0"/>
              <a:t>názor </a:t>
            </a:r>
            <a:r>
              <a:rPr lang="cs-CZ" b="1" u="sng" dirty="0"/>
              <a:t>nový</a:t>
            </a:r>
            <a:endParaRPr lang="cs-CZ" b="1" dirty="0"/>
          </a:p>
          <a:p>
            <a:r>
              <a:rPr lang="cs-CZ" dirty="0" smtClean="0"/>
              <a:t>člověk </a:t>
            </a:r>
            <a:r>
              <a:rPr lang="cs-CZ" dirty="0"/>
              <a:t>prožívá </a:t>
            </a:r>
            <a:r>
              <a:rPr lang="cs-CZ" b="1" dirty="0"/>
              <a:t>dvojí </a:t>
            </a:r>
            <a:r>
              <a:rPr lang="cs-CZ" b="1" dirty="0" smtClean="0"/>
              <a:t>život</a:t>
            </a:r>
            <a:r>
              <a:rPr lang="cs-CZ" dirty="0"/>
              <a:t>		</a:t>
            </a:r>
            <a:r>
              <a:rPr lang="cs-CZ" dirty="0" smtClean="0"/>
              <a:t>                    člověk </a:t>
            </a:r>
            <a:r>
              <a:rPr lang="cs-CZ" dirty="0"/>
              <a:t>prožívá </a:t>
            </a:r>
            <a:r>
              <a:rPr lang="cs-CZ" b="1" dirty="0"/>
              <a:t>pouze </a:t>
            </a:r>
            <a:r>
              <a:rPr lang="cs-CZ" b="1" dirty="0" smtClean="0"/>
              <a:t>jeden život </a:t>
            </a:r>
            <a:r>
              <a:rPr lang="cs-CZ" dirty="0"/>
              <a:t>=</a:t>
            </a:r>
          </a:p>
          <a:p>
            <a:r>
              <a:rPr lang="cs-CZ" b="1" dirty="0"/>
              <a:t>pozemský </a:t>
            </a:r>
            <a:r>
              <a:rPr lang="cs-CZ" dirty="0"/>
              <a:t>= krátký, život na Zemi		</a:t>
            </a:r>
            <a:r>
              <a:rPr lang="cs-CZ" dirty="0" smtClean="0"/>
              <a:t>   lidský- </a:t>
            </a:r>
            <a:r>
              <a:rPr lang="cs-CZ" dirty="0"/>
              <a:t>pozemský</a:t>
            </a:r>
          </a:p>
          <a:p>
            <a:r>
              <a:rPr lang="cs-CZ" b="1" dirty="0"/>
              <a:t>posmrtný </a:t>
            </a:r>
            <a:r>
              <a:rPr lang="cs-CZ" dirty="0"/>
              <a:t>= věčný				</a:t>
            </a:r>
            <a:r>
              <a:rPr lang="cs-CZ" dirty="0" smtClean="0"/>
              <a:t>   (</a:t>
            </a:r>
            <a:r>
              <a:rPr lang="cs-CZ" dirty="0"/>
              <a:t>lidský lat. „</a:t>
            </a:r>
            <a:r>
              <a:rPr lang="cs-CZ" b="1" dirty="0" err="1"/>
              <a:t>humanum</a:t>
            </a:r>
            <a:r>
              <a:rPr lang="cs-CZ" dirty="0"/>
              <a:t>“)</a:t>
            </a:r>
          </a:p>
          <a:p>
            <a:r>
              <a:rPr lang="cs-CZ" dirty="0" smtClean="0"/>
              <a:t>Smrt = brána do věčného života </a:t>
            </a:r>
            <a:r>
              <a:rPr lang="cs-CZ" dirty="0"/>
              <a:t>		</a:t>
            </a:r>
            <a:r>
              <a:rPr lang="cs-CZ" dirty="0" smtClean="0"/>
              <a:t>   </a:t>
            </a:r>
            <a:r>
              <a:rPr lang="cs-CZ" b="1" dirty="0" smtClean="0"/>
              <a:t>= </a:t>
            </a:r>
            <a:r>
              <a:rPr lang="cs-CZ" b="1" u="sng" dirty="0"/>
              <a:t>humanismus</a:t>
            </a:r>
            <a:r>
              <a:rPr lang="cs-CZ" dirty="0"/>
              <a:t>							</a:t>
            </a:r>
            <a:r>
              <a:rPr lang="cs-CZ" dirty="0" smtClean="0"/>
              <a:t>                        						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483768" y="1412776"/>
            <a:ext cx="4824536" cy="547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Filozofie v období humanismu a renesance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275856" y="3573016"/>
            <a:ext cx="281455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Názory na život člověka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22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3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588224" y="497205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36096" y="206084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		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84249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</a:p>
          <a:p>
            <a:r>
              <a:rPr lang="cs-CZ" sz="1600" dirty="0" smtClean="0"/>
              <a:t>                                          → </a:t>
            </a:r>
            <a:r>
              <a:rPr lang="cs-CZ" sz="1600" b="1" u="sng" dirty="0"/>
              <a:t>vznik nového umění</a:t>
            </a:r>
            <a:r>
              <a:rPr lang="cs-CZ" sz="1600" b="1" dirty="0"/>
              <a:t> (</a:t>
            </a:r>
            <a:r>
              <a:rPr lang="cs-CZ" sz="1600" b="1" u="sng" dirty="0"/>
              <a:t>renesance</a:t>
            </a:r>
            <a:r>
              <a:rPr lang="cs-CZ" sz="1600" b="1" dirty="0"/>
              <a:t>) </a:t>
            </a:r>
            <a:endParaRPr lang="cs-CZ" sz="1600" b="1" dirty="0" smtClean="0"/>
          </a:p>
          <a:p>
            <a:pPr lvl="0"/>
            <a:r>
              <a:rPr lang="cs-CZ" sz="1600" b="1" dirty="0" smtClean="0"/>
              <a:t>                                         </a:t>
            </a:r>
            <a:r>
              <a:rPr lang="cs-CZ" sz="1600" dirty="0" smtClean="0"/>
              <a:t>návaznost </a:t>
            </a:r>
            <a:r>
              <a:rPr lang="cs-CZ" sz="1600" dirty="0"/>
              <a:t>na </a:t>
            </a:r>
            <a:r>
              <a:rPr lang="cs-CZ" sz="1600" dirty="0" smtClean="0"/>
              <a:t>antické umění – znovuzrození, obnovení =                              	                            	                     renesance</a:t>
            </a:r>
            <a:endParaRPr lang="cs-CZ" sz="1600" dirty="0"/>
          </a:p>
          <a:p>
            <a:pPr lvl="0"/>
            <a:r>
              <a:rPr lang="cs-CZ" sz="1600" dirty="0" smtClean="0"/>
              <a:t>                                         v antice </a:t>
            </a:r>
            <a:r>
              <a:rPr lang="cs-CZ" sz="1600" dirty="0"/>
              <a:t>vzor- </a:t>
            </a:r>
            <a:r>
              <a:rPr lang="cs-CZ" sz="1600" b="1" dirty="0"/>
              <a:t>hrdina: člověk </a:t>
            </a:r>
            <a:endParaRPr lang="cs-CZ" sz="1600" b="1" dirty="0" smtClean="0"/>
          </a:p>
          <a:p>
            <a:pPr lvl="0"/>
            <a:r>
              <a:rPr lang="cs-CZ" sz="1600" b="1" dirty="0"/>
              <a:t> </a:t>
            </a:r>
            <a:r>
              <a:rPr lang="cs-CZ" sz="1600" b="1" dirty="0" smtClean="0"/>
              <a:t>                                                                               umění </a:t>
            </a:r>
            <a:r>
              <a:rPr lang="cs-CZ" sz="1600" b="1" dirty="0"/>
              <a:t>radovat se z darů života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0"/>
            <a:r>
              <a:rPr lang="cs-CZ" dirty="0" smtClean="0"/>
              <a:t>                                          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13025" y="3022217"/>
            <a:ext cx="849694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  <a:r>
              <a:rPr lang="cs-CZ" dirty="0" smtClean="0"/>
              <a:t>         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b="1" dirty="0" smtClean="0"/>
              <a:t>oficiální církevní názor :</a:t>
            </a:r>
          </a:p>
          <a:p>
            <a:endParaRPr lang="cs-CZ" b="1" dirty="0"/>
          </a:p>
          <a:p>
            <a:r>
              <a:rPr lang="cs-CZ" b="1" dirty="0" smtClean="0"/>
              <a:t>                                                                                                                    </a:t>
            </a:r>
            <a:r>
              <a:rPr lang="cs-CZ" dirty="0" smtClean="0"/>
              <a:t>polský </a:t>
            </a:r>
            <a:r>
              <a:rPr lang="cs-CZ" dirty="0"/>
              <a:t>vědec</a:t>
            </a:r>
          </a:p>
          <a:p>
            <a:r>
              <a:rPr lang="cs-CZ" b="1" dirty="0"/>
              <a:t>                                  </a:t>
            </a:r>
            <a:r>
              <a:rPr lang="cs-CZ" b="1" dirty="0" smtClean="0"/>
              <a:t>                                         -  </a:t>
            </a:r>
            <a:r>
              <a:rPr lang="cs-CZ" b="1" dirty="0"/>
              <a:t>zakladatel vědecké astronomie</a:t>
            </a:r>
          </a:p>
          <a:p>
            <a:r>
              <a:rPr lang="cs-CZ" b="1" dirty="0"/>
              <a:t>	                </a:t>
            </a:r>
            <a:r>
              <a:rPr lang="cs-CZ" b="1" dirty="0" smtClean="0"/>
              <a:t>                                         - </a:t>
            </a:r>
            <a:r>
              <a:rPr lang="cs-CZ" b="1" dirty="0"/>
              <a:t>tvůrce tzv. </a:t>
            </a:r>
            <a:r>
              <a:rPr lang="cs-CZ" b="1" u="sng" dirty="0"/>
              <a:t>heliocentrického názoru</a:t>
            </a:r>
            <a:r>
              <a:rPr lang="cs-CZ" b="1" dirty="0"/>
              <a:t> na vesmír</a:t>
            </a:r>
          </a:p>
          <a:p>
            <a:r>
              <a:rPr lang="cs-CZ" dirty="0"/>
              <a:t>                                  </a:t>
            </a:r>
            <a:r>
              <a:rPr lang="cs-CZ" dirty="0" smtClean="0"/>
              <a:t>                                          </a:t>
            </a:r>
            <a:r>
              <a:rPr lang="cs-CZ" dirty="0"/>
              <a:t>(</a:t>
            </a:r>
            <a:r>
              <a:rPr lang="cs-CZ" dirty="0" err="1"/>
              <a:t>helios</a:t>
            </a:r>
            <a:r>
              <a:rPr lang="cs-CZ" dirty="0"/>
              <a:t> = slunce → sluncestředný názor)</a:t>
            </a:r>
          </a:p>
          <a:p>
            <a:r>
              <a:rPr lang="cs-CZ" dirty="0"/>
              <a:t>   </a:t>
            </a:r>
            <a:r>
              <a:rPr lang="cs-CZ" dirty="0" smtClean="0"/>
              <a:t>                                                                         </a:t>
            </a:r>
            <a:r>
              <a:rPr lang="cs-CZ" dirty="0"/>
              <a:t>1543) spis: </a:t>
            </a:r>
            <a:r>
              <a:rPr lang="cs-CZ" b="1" u="sng" dirty="0"/>
              <a:t>„O obězích těles nebeských</a:t>
            </a:r>
            <a:r>
              <a:rPr lang="cs-CZ" u="sng" dirty="0" smtClean="0"/>
              <a:t>“</a:t>
            </a:r>
          </a:p>
          <a:p>
            <a:endParaRPr lang="cs-CZ" u="sng" dirty="0"/>
          </a:p>
          <a:p>
            <a:endParaRPr lang="cs-CZ" u="sng" dirty="0" smtClean="0"/>
          </a:p>
          <a:p>
            <a:endParaRPr lang="cs-CZ" u="sng" dirty="0"/>
          </a:p>
          <a:p>
            <a:endParaRPr lang="cs-CZ" u="sng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                                 - </a:t>
            </a:r>
            <a:r>
              <a:rPr lang="cs-CZ" dirty="0"/>
              <a:t>				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195736" y="3140968"/>
            <a:ext cx="37444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Názory na uspořádání  vesmíru 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6012160" y="4005064"/>
            <a:ext cx="26642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Mikuláš Koperník 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13025" y="4293096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soustava </a:t>
            </a:r>
            <a:r>
              <a:rPr lang="cs-CZ" b="1" u="sng" dirty="0"/>
              <a:t>ptolemaiovská</a:t>
            </a:r>
            <a:r>
              <a:rPr lang="cs-CZ" b="1" dirty="0"/>
              <a:t>- </a:t>
            </a:r>
            <a:endParaRPr lang="cs-CZ" b="1" dirty="0" smtClean="0"/>
          </a:p>
          <a:p>
            <a:r>
              <a:rPr lang="cs-CZ" dirty="0" smtClean="0"/>
              <a:t>z</a:t>
            </a:r>
            <a:r>
              <a:rPr lang="cs-CZ" dirty="0"/>
              <a:t> dob </a:t>
            </a:r>
            <a:r>
              <a:rPr lang="cs-CZ" dirty="0" smtClean="0"/>
              <a:t>časů císaře</a:t>
            </a:r>
          </a:p>
          <a:p>
            <a:r>
              <a:rPr lang="cs-CZ" dirty="0" smtClean="0"/>
              <a:t> </a:t>
            </a:r>
            <a:r>
              <a:rPr lang="cs-CZ" dirty="0"/>
              <a:t>Claudia </a:t>
            </a:r>
            <a:r>
              <a:rPr lang="cs-CZ" dirty="0" smtClean="0"/>
              <a:t>Ptolemaia</a:t>
            </a:r>
          </a:p>
          <a:p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tj. po r. 160 n. l.)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0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4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187624" y="119675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473751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b="1" dirty="0"/>
              <a:t>      </a:t>
            </a:r>
            <a:r>
              <a:rPr lang="cs-CZ" b="1" dirty="0" smtClean="0"/>
              <a:t>                                            Základní </a:t>
            </a:r>
            <a:r>
              <a:rPr lang="cs-CZ" b="1" dirty="0"/>
              <a:t>teze: </a:t>
            </a:r>
          </a:p>
          <a:p>
            <a:pPr lvl="0"/>
            <a:r>
              <a:rPr lang="cs-CZ" dirty="0"/>
              <a:t> </a:t>
            </a:r>
            <a:r>
              <a:rPr lang="cs-CZ" b="1" dirty="0" smtClean="0"/>
              <a:t>1. Země je stálice – nepohybuje se.       Země </a:t>
            </a:r>
            <a:r>
              <a:rPr lang="cs-CZ" b="1" dirty="0"/>
              <a:t>nestojí nehybně ve středu vesmíru</a:t>
            </a:r>
            <a:r>
              <a:rPr lang="cs-CZ" dirty="0"/>
              <a:t>, </a:t>
            </a:r>
            <a:r>
              <a:rPr lang="cs-CZ" dirty="0" smtClean="0"/>
              <a:t>                				 ale otáčí </a:t>
            </a:r>
            <a:r>
              <a:rPr lang="cs-CZ" dirty="0"/>
              <a:t>se kolem své osy.</a:t>
            </a:r>
          </a:p>
          <a:p>
            <a:r>
              <a:rPr lang="cs-CZ" dirty="0" smtClean="0"/>
              <a:t>                                                                                       → </a:t>
            </a:r>
            <a:r>
              <a:rPr lang="cs-CZ" dirty="0"/>
              <a:t>vysvětluje střídání dne a </a:t>
            </a:r>
            <a:r>
              <a:rPr lang="cs-CZ" dirty="0" smtClean="0"/>
              <a:t>noci </a:t>
            </a:r>
          </a:p>
          <a:p>
            <a:r>
              <a:rPr lang="cs-CZ" dirty="0"/>
              <a:t> </a:t>
            </a:r>
            <a:r>
              <a:rPr lang="cs-CZ" dirty="0" smtClean="0"/>
              <a:t>            </a:t>
            </a:r>
          </a:p>
          <a:p>
            <a:pPr lvl="0"/>
            <a:r>
              <a:rPr lang="cs-CZ" dirty="0" smtClean="0"/>
              <a:t> </a:t>
            </a:r>
            <a:r>
              <a:rPr lang="cs-CZ" b="1" dirty="0" smtClean="0"/>
              <a:t>2.</a:t>
            </a:r>
            <a:r>
              <a:rPr lang="cs-CZ" dirty="0" smtClean="0"/>
              <a:t> </a:t>
            </a:r>
            <a:r>
              <a:rPr lang="cs-CZ" b="1" dirty="0" smtClean="0"/>
              <a:t>Země je středem vesmíru -                  Země </a:t>
            </a:r>
            <a:r>
              <a:rPr lang="cs-CZ" b="1" dirty="0"/>
              <a:t>obíhá kolem Slunce</a:t>
            </a:r>
            <a:r>
              <a:rPr lang="cs-CZ" dirty="0"/>
              <a:t>, které je středem </a:t>
            </a:r>
            <a:r>
              <a:rPr lang="cs-CZ" dirty="0" smtClean="0"/>
              <a:t>             </a:t>
            </a:r>
          </a:p>
          <a:p>
            <a:pPr lvl="0"/>
            <a:r>
              <a:rPr lang="cs-CZ" dirty="0" smtClean="0"/>
              <a:t>    ostatní nebeská tělesa včetně Slunce   </a:t>
            </a:r>
            <a:r>
              <a:rPr lang="cs-CZ" dirty="0"/>
              <a:t>vesmíru</a:t>
            </a:r>
            <a:endParaRPr lang="cs-CZ" dirty="0" smtClean="0"/>
          </a:p>
          <a:p>
            <a:pPr lvl="0"/>
            <a:r>
              <a:rPr lang="cs-CZ" dirty="0"/>
              <a:t> </a:t>
            </a:r>
            <a:r>
              <a:rPr lang="cs-CZ" dirty="0" smtClean="0"/>
              <a:t>   kolem Země obíhají.</a:t>
            </a:r>
          </a:p>
          <a:p>
            <a:r>
              <a:rPr lang="cs-CZ" dirty="0" smtClean="0"/>
              <a:t> 	                                                      </a:t>
            </a:r>
            <a:r>
              <a:rPr lang="cs-CZ" dirty="0"/>
              <a:t>→ vysvětluje zdánlivý pohyb </a:t>
            </a:r>
            <a:r>
              <a:rPr lang="cs-CZ" dirty="0" smtClean="0"/>
              <a:t>Slunce</a:t>
            </a:r>
            <a:endParaRPr lang="cs-CZ" dirty="0"/>
          </a:p>
          <a:p>
            <a:r>
              <a:rPr lang="cs-CZ" dirty="0"/>
              <a:t>    </a:t>
            </a:r>
            <a:r>
              <a:rPr lang="cs-CZ" b="1" dirty="0" smtClean="0"/>
              <a:t>názor </a:t>
            </a:r>
            <a:r>
              <a:rPr lang="cs-CZ" b="1" dirty="0"/>
              <a:t>geocentrický</a:t>
            </a:r>
            <a:r>
              <a:rPr lang="cs-CZ" dirty="0" smtClean="0"/>
              <a:t>                                  </a:t>
            </a:r>
            <a:r>
              <a:rPr lang="cs-CZ" b="1" dirty="0"/>
              <a:t>heliocentrický názor</a:t>
            </a:r>
          </a:p>
          <a:p>
            <a:pPr lvl="0"/>
            <a:r>
              <a:rPr lang="cs-CZ" dirty="0" smtClean="0"/>
              <a:t>    centrum = střed                                        sluncestředný</a:t>
            </a:r>
            <a:endParaRPr lang="cs-CZ" dirty="0"/>
          </a:p>
          <a:p>
            <a:r>
              <a:rPr lang="cs-CZ" dirty="0" smtClean="0"/>
              <a:t>    </a:t>
            </a:r>
            <a:r>
              <a:rPr lang="cs-CZ" dirty="0" err="1" smtClean="0"/>
              <a:t>geos</a:t>
            </a:r>
            <a:r>
              <a:rPr lang="cs-CZ" dirty="0" smtClean="0"/>
              <a:t> =  Země  </a:t>
            </a:r>
            <a:endParaRPr lang="cs-CZ" b="1" dirty="0" smtClean="0"/>
          </a:p>
          <a:p>
            <a:r>
              <a:rPr lang="cs-CZ" dirty="0" smtClean="0"/>
              <a:t>    </a:t>
            </a:r>
            <a:r>
              <a:rPr lang="cs-CZ" dirty="0" err="1" smtClean="0"/>
              <a:t>zemestředný</a:t>
            </a:r>
            <a:r>
              <a:rPr lang="cs-CZ" dirty="0" smtClean="0"/>
              <a:t>                                            Kniha </a:t>
            </a:r>
            <a:r>
              <a:rPr lang="cs-CZ" dirty="0"/>
              <a:t>byla zanesena v roce 1616 do „</a:t>
            </a:r>
            <a:r>
              <a:rPr lang="cs-CZ" b="1" dirty="0"/>
              <a:t>Indexu </a:t>
            </a:r>
            <a:r>
              <a:rPr lang="cs-CZ" dirty="0" smtClean="0"/>
              <a:t>             	                                                      </a:t>
            </a:r>
            <a:r>
              <a:rPr lang="cs-CZ" b="1" dirty="0" smtClean="0"/>
              <a:t>zakázaných </a:t>
            </a:r>
            <a:r>
              <a:rPr lang="cs-CZ" b="1" dirty="0"/>
              <a:t>knih</a:t>
            </a:r>
            <a:r>
              <a:rPr lang="cs-CZ" dirty="0"/>
              <a:t>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9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5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1259632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196752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0720" y="1291275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		</a:t>
            </a:r>
            <a:r>
              <a:rPr lang="cs-CZ" dirty="0" smtClean="0"/>
              <a:t>      - </a:t>
            </a:r>
            <a:r>
              <a:rPr lang="cs-CZ" dirty="0"/>
              <a:t>jeden z </a:t>
            </a:r>
            <a:r>
              <a:rPr lang="cs-CZ" dirty="0" err="1" smtClean="0"/>
              <a:t>nejvýznamnamnějších</a:t>
            </a:r>
            <a:r>
              <a:rPr lang="cs-CZ" dirty="0" smtClean="0"/>
              <a:t> filozofů </a:t>
            </a:r>
            <a:r>
              <a:rPr lang="cs-CZ" dirty="0"/>
              <a:t>renesance</a:t>
            </a:r>
          </a:p>
          <a:p>
            <a:r>
              <a:rPr lang="cs-CZ" dirty="0"/>
              <a:t>		</a:t>
            </a:r>
            <a:r>
              <a:rPr lang="cs-CZ" dirty="0" smtClean="0"/>
              <a:t>       </a:t>
            </a:r>
            <a:r>
              <a:rPr lang="cs-CZ" sz="1400" dirty="0" smtClean="0"/>
              <a:t>- </a:t>
            </a:r>
            <a:r>
              <a:rPr lang="cs-CZ" sz="1400" dirty="0"/>
              <a:t>v mládí mnich dominikánského řádu, pak se dostal do konfliktu </a:t>
            </a:r>
            <a:r>
              <a:rPr lang="cs-CZ" sz="1400" dirty="0" smtClean="0"/>
              <a:t>                  	                                   s</a:t>
            </a:r>
            <a:r>
              <a:rPr lang="cs-CZ" sz="1400" dirty="0"/>
              <a:t> </a:t>
            </a:r>
            <a:r>
              <a:rPr lang="cs-CZ" sz="1400" dirty="0" smtClean="0"/>
              <a:t>katolickou církví </a:t>
            </a:r>
            <a:endParaRPr lang="cs-CZ" sz="1400" dirty="0"/>
          </a:p>
          <a:p>
            <a:r>
              <a:rPr lang="cs-CZ" dirty="0"/>
              <a:t>		</a:t>
            </a:r>
            <a:r>
              <a:rPr lang="cs-CZ" dirty="0" smtClean="0"/>
              <a:t>        </a:t>
            </a:r>
            <a:r>
              <a:rPr lang="cs-CZ" sz="1400" dirty="0" smtClean="0"/>
              <a:t>→ </a:t>
            </a:r>
            <a:r>
              <a:rPr lang="cs-CZ" sz="1400" dirty="0"/>
              <a:t>svlékl mnišskou kutnu a uprchl z Itálie</a:t>
            </a:r>
          </a:p>
          <a:p>
            <a:pPr lvl="0"/>
            <a:r>
              <a:rPr lang="cs-CZ" sz="1400" dirty="0" smtClean="0"/>
              <a:t>                                                        15 </a:t>
            </a:r>
            <a:r>
              <a:rPr lang="cs-CZ" sz="1400" dirty="0"/>
              <a:t>let žil v cizině (Švýcarsko, Francie, Anglie, Německo).</a:t>
            </a:r>
          </a:p>
          <a:p>
            <a:r>
              <a:rPr lang="cs-CZ" sz="1400" dirty="0" smtClean="0"/>
              <a:t>                                                        (</a:t>
            </a:r>
            <a:r>
              <a:rPr lang="cs-CZ" sz="1400" dirty="0"/>
              <a:t>1592) se vrátil domů, padl však do rukou inkvizice a ta ho 8 let držela ve </a:t>
            </a:r>
            <a:r>
              <a:rPr lang="cs-CZ" sz="1400" dirty="0" smtClean="0"/>
              <a:t>  	                                   vězení</a:t>
            </a:r>
            <a:r>
              <a:rPr lang="cs-CZ" sz="1400" dirty="0"/>
              <a:t>. </a:t>
            </a:r>
            <a:r>
              <a:rPr lang="cs-CZ" sz="1400" dirty="0" smtClean="0"/>
              <a:t>                 	         </a:t>
            </a:r>
          </a:p>
          <a:p>
            <a:r>
              <a:rPr lang="cs-CZ" sz="1400" dirty="0" smtClean="0"/>
              <a:t>                                                         (</a:t>
            </a:r>
            <a:r>
              <a:rPr lang="cs-CZ" dirty="0"/>
              <a:t>1600) byl upálen na náměstí Květů v Římě.</a:t>
            </a:r>
          </a:p>
          <a:p>
            <a:r>
              <a:rPr lang="cs-CZ" dirty="0"/>
              <a:t> </a:t>
            </a:r>
          </a:p>
          <a:p>
            <a:r>
              <a:rPr lang="cs-CZ" dirty="0" smtClean="0"/>
              <a:t>   „</a:t>
            </a:r>
            <a:r>
              <a:rPr lang="cs-CZ" dirty="0"/>
              <a:t>Vynášíte nade mnou rozsudek s větším strachem, než s jakým já je </a:t>
            </a:r>
            <a:r>
              <a:rPr lang="cs-CZ" dirty="0" smtClean="0"/>
              <a:t>poslouchám.“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0"/>
            <a:r>
              <a:rPr lang="cs-CZ" dirty="0" smtClean="0"/>
              <a:t>                  Zakladatel       </a:t>
            </a:r>
            <a:r>
              <a:rPr lang="cs-CZ" b="1" u="sng" dirty="0" smtClean="0"/>
              <a:t>UČENÍ </a:t>
            </a:r>
            <a:r>
              <a:rPr lang="cs-CZ" b="1" u="sng" dirty="0"/>
              <a:t>O NEKONEČNOSTI </a:t>
            </a:r>
            <a:r>
              <a:rPr lang="cs-CZ" b="1" u="sng" dirty="0" smtClean="0"/>
              <a:t>VESMÍRU</a:t>
            </a:r>
          </a:p>
          <a:p>
            <a:pPr lvl="0"/>
            <a:endParaRPr lang="cs-CZ" b="1" u="sng" dirty="0"/>
          </a:p>
          <a:p>
            <a:pPr lvl="0"/>
            <a:endParaRPr lang="cs-CZ" b="1" u="sng" dirty="0" smtClean="0"/>
          </a:p>
          <a:p>
            <a:pPr lvl="0"/>
            <a:endParaRPr lang="cs-CZ" b="1" u="sng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75856" y="1658417"/>
            <a:ext cx="4176464" cy="762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Giordano</a:t>
            </a:r>
            <a:r>
              <a:rPr lang="cs-CZ" dirty="0" smtClean="0"/>
              <a:t> Bruno –(1548 – 1600)</a:t>
            </a:r>
            <a:endParaRPr lang="cs-CZ" dirty="0"/>
          </a:p>
        </p:txBody>
      </p:sp>
      <p:sp>
        <p:nvSpPr>
          <p:cNvPr id="6" name="Šipka dolů 5"/>
          <p:cNvSpPr/>
          <p:nvPr/>
        </p:nvSpPr>
        <p:spPr>
          <a:xfrm>
            <a:off x="827584" y="4538317"/>
            <a:ext cx="45719" cy="402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8604448" y="4581128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2699792" y="5373216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1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6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03547" y="1196752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b="1" dirty="0" smtClean="0"/>
              <a:t>                       1.    Vesmír </a:t>
            </a:r>
            <a:r>
              <a:rPr lang="cs-CZ" b="1" dirty="0"/>
              <a:t>(kosmos) nemá žádný </a:t>
            </a:r>
            <a:r>
              <a:rPr lang="cs-CZ" b="1" dirty="0" smtClean="0"/>
              <a:t>střed </a:t>
            </a:r>
            <a:r>
              <a:rPr lang="cs-CZ" b="1" dirty="0"/>
              <a:t>(tím vyvrací i Koperníka</a:t>
            </a:r>
            <a:r>
              <a:rPr lang="cs-CZ" b="1" dirty="0" smtClean="0"/>
              <a:t>).</a:t>
            </a:r>
          </a:p>
          <a:p>
            <a:pPr lvl="0"/>
            <a:endParaRPr lang="cs-CZ" b="1" dirty="0"/>
          </a:p>
          <a:p>
            <a:pPr lvl="0"/>
            <a:r>
              <a:rPr lang="cs-CZ" b="1" dirty="0" smtClean="0"/>
              <a:t>                       2.    Slunce </a:t>
            </a:r>
            <a:r>
              <a:rPr lang="cs-CZ" b="1" dirty="0"/>
              <a:t>tedy není absolutním (ale pouze relativním = zdánlivým) </a:t>
            </a:r>
            <a:r>
              <a:rPr lang="cs-CZ" b="1" dirty="0" smtClean="0"/>
              <a:t>                	             středem </a:t>
            </a:r>
            <a:r>
              <a:rPr lang="cs-CZ" b="1" dirty="0"/>
              <a:t>naší sluneční soustavy</a:t>
            </a:r>
            <a:r>
              <a:rPr lang="cs-CZ" b="1" dirty="0" smtClean="0"/>
              <a:t>. </a:t>
            </a:r>
          </a:p>
          <a:p>
            <a:pPr lvl="0"/>
            <a:endParaRPr lang="cs-CZ" b="1" dirty="0" smtClean="0"/>
          </a:p>
          <a:p>
            <a:pPr lvl="0"/>
            <a:r>
              <a:rPr lang="cs-CZ" b="1" dirty="0"/>
              <a:t> </a:t>
            </a:r>
            <a:r>
              <a:rPr lang="cs-CZ" b="1" dirty="0" smtClean="0"/>
              <a:t>                      3.     </a:t>
            </a:r>
            <a:r>
              <a:rPr lang="cs-CZ" b="1" dirty="0"/>
              <a:t>Naše Slunce není jediné ve vesmíru- je jednou z nespočetných </a:t>
            </a:r>
            <a:r>
              <a:rPr lang="cs-CZ" b="1" dirty="0" smtClean="0"/>
              <a:t>     	              hvězd.</a:t>
            </a:r>
          </a:p>
          <a:p>
            <a:pPr lvl="0"/>
            <a:r>
              <a:rPr lang="cs-CZ" b="1" dirty="0"/>
              <a:t> </a:t>
            </a:r>
            <a:r>
              <a:rPr lang="cs-CZ" b="1" dirty="0" smtClean="0"/>
              <a:t>                      4.     Vesmír </a:t>
            </a:r>
            <a:r>
              <a:rPr lang="cs-CZ" b="1" dirty="0"/>
              <a:t>nemá žádných hranic; počet světů v něm je nekonečný.</a:t>
            </a:r>
          </a:p>
          <a:p>
            <a:r>
              <a:rPr lang="cs-CZ" b="1" dirty="0"/>
              <a:t> 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	                      Zastánce </a:t>
            </a:r>
            <a:r>
              <a:rPr lang="cs-CZ" dirty="0"/>
              <a:t>tzv. </a:t>
            </a:r>
            <a:r>
              <a:rPr lang="cs-CZ" u="sng" dirty="0" smtClean="0"/>
              <a:t>„</a:t>
            </a:r>
            <a:r>
              <a:rPr lang="cs-CZ" b="1" u="sng" dirty="0" smtClean="0"/>
              <a:t>radikálního panteismu.</a:t>
            </a:r>
            <a:r>
              <a:rPr lang="cs-CZ" u="sng" dirty="0" smtClean="0"/>
              <a:t>“</a:t>
            </a:r>
            <a:endParaRPr lang="cs-CZ" dirty="0"/>
          </a:p>
          <a:p>
            <a:r>
              <a:rPr lang="cs-CZ" dirty="0" smtClean="0"/>
              <a:t>                                       (</a:t>
            </a:r>
            <a:r>
              <a:rPr lang="cs-CZ" dirty="0" err="1"/>
              <a:t>theos</a:t>
            </a:r>
            <a:r>
              <a:rPr lang="cs-CZ" dirty="0"/>
              <a:t> = Bůh)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443711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 smtClean="0"/>
              <a:t>                            Myšlenka </a:t>
            </a:r>
            <a:r>
              <a:rPr lang="cs-CZ" dirty="0"/>
              <a:t>o rozplynutí Boha v </a:t>
            </a:r>
            <a:r>
              <a:rPr lang="cs-CZ" dirty="0" smtClean="0"/>
              <a:t>přírodě.</a:t>
            </a:r>
            <a:endParaRPr lang="cs-CZ" dirty="0"/>
          </a:p>
          <a:p>
            <a:r>
              <a:rPr lang="cs-CZ" dirty="0" smtClean="0"/>
              <a:t>                            → </a:t>
            </a:r>
            <a:r>
              <a:rPr lang="cs-CZ" dirty="0"/>
              <a:t>Bůh přesídlil do přírody → příroda je Bohem ve věcech.</a:t>
            </a:r>
          </a:p>
          <a:p>
            <a:r>
              <a:rPr lang="cs-CZ" u="sng" dirty="0" smtClean="0"/>
              <a:t>                            </a:t>
            </a:r>
            <a:r>
              <a:rPr lang="cs-CZ" sz="1200" u="sng" dirty="0" smtClean="0"/>
              <a:t>Radikální </a:t>
            </a:r>
            <a:r>
              <a:rPr lang="cs-CZ" sz="1200" u="sng" dirty="0"/>
              <a:t>panteismus</a:t>
            </a:r>
            <a:r>
              <a:rPr lang="cs-CZ" sz="1200" dirty="0"/>
              <a:t>- Bůh jako „svět duše“- rozptýlen ve </a:t>
            </a:r>
            <a:r>
              <a:rPr lang="cs-CZ" sz="1200" dirty="0" smtClean="0"/>
              <a:t>věčném světě.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9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7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39552" y="1318749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                </a:t>
            </a:r>
            <a:r>
              <a:rPr lang="cs-CZ" b="1" dirty="0" smtClean="0"/>
              <a:t>vědec,</a:t>
            </a:r>
            <a:r>
              <a:rPr lang="cs-CZ" dirty="0" smtClean="0"/>
              <a:t> který se také při obraně a rozvíjejí Koperníkových myšlenek  dostal do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konfliktu s katolickou církví,</a:t>
            </a:r>
          </a:p>
          <a:p>
            <a:pPr lvl="0"/>
            <a:r>
              <a:rPr lang="cs-CZ" dirty="0"/>
              <a:t> </a:t>
            </a:r>
            <a:r>
              <a:rPr lang="cs-CZ" dirty="0" smtClean="0"/>
              <a:t>                </a:t>
            </a:r>
            <a:r>
              <a:rPr lang="cs-CZ" dirty="0"/>
              <a:t>Z rodiny zchudlého šlechtice (PIZA nedaleko Florencie)</a:t>
            </a:r>
          </a:p>
          <a:p>
            <a:r>
              <a:rPr lang="cs-CZ" dirty="0" smtClean="0"/>
              <a:t>                 Zprvu </a:t>
            </a:r>
            <a:r>
              <a:rPr lang="cs-CZ" dirty="0"/>
              <a:t>příprava v klášteře- školní </a:t>
            </a:r>
            <a:r>
              <a:rPr lang="cs-CZ" dirty="0" smtClean="0"/>
              <a:t>život                               nechce </a:t>
            </a:r>
            <a:r>
              <a:rPr lang="cs-CZ" dirty="0"/>
              <a:t>být knězem</a:t>
            </a:r>
          </a:p>
          <a:p>
            <a:r>
              <a:rPr lang="cs-CZ" dirty="0"/>
              <a:t>                 Pak ho rodina poslala studovat medicínu do Pisy	     </a:t>
            </a:r>
            <a:r>
              <a:rPr lang="cs-CZ" dirty="0" smtClean="0"/>
              <a:t>                 ani lékařem →   	láká </a:t>
            </a:r>
            <a:r>
              <a:rPr lang="cs-CZ" dirty="0"/>
              <a:t>ho matematika</a:t>
            </a:r>
            <a:r>
              <a:rPr lang="cs-CZ" dirty="0" smtClean="0"/>
              <a:t>.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- </a:t>
            </a:r>
            <a:r>
              <a:rPr lang="cs-CZ" b="1" dirty="0"/>
              <a:t>významný matematik-</a:t>
            </a:r>
            <a:r>
              <a:rPr lang="cs-CZ" dirty="0"/>
              <a:t> (1589) profesor matematiky na univerzitě v Padově</a:t>
            </a:r>
          </a:p>
          <a:p>
            <a:pPr lvl="1"/>
            <a:r>
              <a:rPr lang="cs-CZ" dirty="0" smtClean="0"/>
              <a:t>        - </a:t>
            </a:r>
            <a:r>
              <a:rPr lang="cs-CZ" dirty="0"/>
              <a:t>vědecky </a:t>
            </a:r>
            <a:r>
              <a:rPr lang="cs-CZ" b="1" dirty="0"/>
              <a:t>pracoval </a:t>
            </a:r>
            <a:r>
              <a:rPr lang="cs-CZ" b="1" dirty="0" smtClean="0"/>
              <a:t>v mechanice </a:t>
            </a:r>
            <a:r>
              <a:rPr lang="cs-CZ" b="1" dirty="0"/>
              <a:t>a v astronomii → </a:t>
            </a:r>
            <a:r>
              <a:rPr lang="cs-CZ" b="1" u="sng" dirty="0"/>
              <a:t>sestrojil </a:t>
            </a:r>
            <a:r>
              <a:rPr lang="cs-CZ" b="1" u="sng" dirty="0" smtClean="0"/>
              <a:t>dalekohled.</a:t>
            </a:r>
            <a:endParaRPr lang="cs-CZ" b="1" dirty="0"/>
          </a:p>
          <a:p>
            <a:pPr lvl="0"/>
            <a:r>
              <a:rPr lang="cs-CZ" dirty="0" smtClean="0"/>
              <a:t>                  Objevil </a:t>
            </a:r>
            <a:r>
              <a:rPr lang="cs-CZ" dirty="0"/>
              <a:t>4 </a:t>
            </a:r>
            <a:r>
              <a:rPr lang="cs-CZ" dirty="0" smtClean="0"/>
              <a:t>Planety </a:t>
            </a:r>
            <a:r>
              <a:rPr lang="cs-CZ" dirty="0"/>
              <a:t>(</a:t>
            </a:r>
            <a:r>
              <a:rPr lang="cs-CZ" dirty="0" smtClean="0"/>
              <a:t>Jupitera).</a:t>
            </a:r>
            <a:endParaRPr lang="cs-CZ" dirty="0"/>
          </a:p>
          <a:p>
            <a:pPr lvl="1"/>
            <a:r>
              <a:rPr lang="cs-CZ" dirty="0"/>
              <a:t>  </a:t>
            </a:r>
            <a:r>
              <a:rPr lang="cs-CZ" dirty="0" smtClean="0"/>
              <a:t>       Pozoroval </a:t>
            </a:r>
            <a:r>
              <a:rPr lang="cs-CZ" dirty="0"/>
              <a:t>a prozkoumával povrch Měsíce (objevil na Měsíci „hory“ a „moře</a:t>
            </a:r>
            <a:r>
              <a:rPr lang="cs-CZ" dirty="0" smtClean="0"/>
              <a:t>“).</a:t>
            </a:r>
            <a:endParaRPr lang="cs-CZ" dirty="0"/>
          </a:p>
          <a:p>
            <a:pPr lvl="0"/>
            <a:r>
              <a:rPr lang="cs-CZ" dirty="0" smtClean="0"/>
              <a:t>                  Pozoroval </a:t>
            </a:r>
            <a:r>
              <a:rPr lang="cs-CZ" dirty="0"/>
              <a:t>Mléčnou dráhu → tvořena množstvím </a:t>
            </a:r>
            <a:r>
              <a:rPr lang="cs-CZ" dirty="0" smtClean="0"/>
              <a:t>hvězd.</a:t>
            </a:r>
            <a:endParaRPr lang="cs-CZ" dirty="0"/>
          </a:p>
          <a:p>
            <a:pPr lvl="0"/>
            <a:r>
              <a:rPr lang="cs-CZ" dirty="0" smtClean="0"/>
              <a:t>                  Rozpoznal </a:t>
            </a:r>
            <a:r>
              <a:rPr lang="cs-CZ" dirty="0"/>
              <a:t>na Slunci skvrny</a:t>
            </a:r>
          </a:p>
          <a:p>
            <a:pPr lvl="0"/>
            <a:r>
              <a:rPr lang="cs-CZ" dirty="0" smtClean="0"/>
              <a:t>                  Snažil </a:t>
            </a:r>
            <a:r>
              <a:rPr lang="cs-CZ" dirty="0"/>
              <a:t>se dokázat </a:t>
            </a:r>
            <a:r>
              <a:rPr lang="cs-CZ" dirty="0" smtClean="0"/>
              <a:t>matematicky I </a:t>
            </a:r>
            <a:r>
              <a:rPr lang="cs-CZ" dirty="0"/>
              <a:t>fyzikálně pravdivost Koperníkovy </a:t>
            </a:r>
            <a:r>
              <a:rPr lang="cs-CZ" dirty="0" smtClean="0"/>
              <a:t>teorie.</a:t>
            </a:r>
            <a:endParaRPr lang="cs-CZ" dirty="0"/>
          </a:p>
          <a:p>
            <a:pPr lvl="0"/>
            <a:r>
              <a:rPr lang="cs-CZ" u="sng" dirty="0" smtClean="0"/>
              <a:t>                  Založil </a:t>
            </a:r>
            <a:r>
              <a:rPr lang="cs-CZ" u="sng" dirty="0"/>
              <a:t>důležité odvětví mechaniky „učení o pohybu těles</a:t>
            </a:r>
            <a:r>
              <a:rPr lang="cs-CZ" u="sng" dirty="0" smtClean="0"/>
              <a:t>“.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053593" y="1484784"/>
            <a:ext cx="432671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Galileo Galilei  (1564 – 1642)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6090406" y="3068960"/>
            <a:ext cx="42581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8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11560" y="1196752"/>
            <a:ext cx="80648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Galileo</a:t>
            </a:r>
            <a:r>
              <a:rPr lang="cs-CZ" dirty="0" smtClean="0"/>
              <a:t> napsal knihu: „ </a:t>
            </a:r>
            <a:r>
              <a:rPr lang="cs-CZ" b="1" dirty="0" smtClean="0"/>
              <a:t>Rozhovory o dvou hlavních světových soustavách  </a:t>
            </a:r>
            <a:r>
              <a:rPr lang="cs-CZ" dirty="0" smtClean="0"/>
              <a:t>ptolemaiovské a koperníkovské .“ (1632 </a:t>
            </a:r>
            <a:r>
              <a:rPr lang="cs-CZ" dirty="0" err="1" smtClean="0"/>
              <a:t>ital</a:t>
            </a:r>
            <a:r>
              <a:rPr lang="cs-CZ" dirty="0" smtClean="0"/>
              <a:t>. „</a:t>
            </a:r>
            <a:r>
              <a:rPr lang="cs-CZ" sz="1200" dirty="0" err="1" smtClean="0"/>
              <a:t>Dialogo</a:t>
            </a:r>
            <a:r>
              <a:rPr lang="cs-CZ" sz="1200" dirty="0" smtClean="0"/>
              <a:t> </a:t>
            </a:r>
            <a:r>
              <a:rPr lang="cs-CZ" sz="1200" dirty="0" err="1" smtClean="0"/>
              <a:t>sopra</a:t>
            </a:r>
            <a:r>
              <a:rPr lang="cs-CZ" sz="1200" dirty="0" smtClean="0"/>
              <a:t> i duo </a:t>
            </a:r>
            <a:r>
              <a:rPr lang="cs-CZ" sz="1200" dirty="0" err="1" smtClean="0"/>
              <a:t>massini</a:t>
            </a:r>
            <a:r>
              <a:rPr lang="cs-CZ" sz="1200" dirty="0" smtClean="0"/>
              <a:t>  </a:t>
            </a:r>
            <a:r>
              <a:rPr lang="cs-CZ" sz="1200" dirty="0" err="1" smtClean="0"/>
              <a:t>sistemy</a:t>
            </a:r>
            <a:r>
              <a:rPr lang="cs-CZ" sz="1200" dirty="0" smtClean="0"/>
              <a:t> </a:t>
            </a:r>
            <a:r>
              <a:rPr lang="cs-CZ" sz="1200" dirty="0" err="1" smtClean="0"/>
              <a:t>del</a:t>
            </a:r>
            <a:r>
              <a:rPr lang="cs-CZ" sz="1200" dirty="0" smtClean="0"/>
              <a:t> </a:t>
            </a:r>
            <a:r>
              <a:rPr lang="cs-CZ" sz="1200" dirty="0" err="1" smtClean="0"/>
              <a:t>mondo</a:t>
            </a:r>
            <a:r>
              <a:rPr lang="cs-CZ" sz="1200" dirty="0" smtClean="0"/>
              <a:t>.“)</a:t>
            </a:r>
            <a:br>
              <a:rPr lang="cs-CZ" sz="1200" dirty="0" smtClean="0"/>
            </a:br>
            <a:r>
              <a:rPr lang="cs-CZ" sz="1200" dirty="0" smtClean="0"/>
              <a:t>                           </a:t>
            </a:r>
          </a:p>
          <a:p>
            <a:r>
              <a:rPr lang="cs-CZ" sz="1200" dirty="0"/>
              <a:t> </a:t>
            </a:r>
            <a:r>
              <a:rPr lang="cs-CZ" sz="1200" dirty="0" smtClean="0"/>
              <a:t>                             </a:t>
            </a:r>
            <a:r>
              <a:rPr lang="cs-CZ" u="sng" dirty="0" smtClean="0"/>
              <a:t>vědecky dokazuje pravdivost Koperníkovy teorie</a:t>
            </a:r>
          </a:p>
          <a:p>
            <a:endParaRPr lang="cs-CZ" u="sng" dirty="0" smtClean="0"/>
          </a:p>
          <a:p>
            <a:r>
              <a:rPr lang="cs-CZ" sz="1200" dirty="0" smtClean="0"/>
              <a:t>Obviněn z kacířství- postaven před soud římské inkvizice(1633) – proces s ním, v němž byl donucen vzdát se svých „bludů. </a:t>
            </a:r>
          </a:p>
          <a:p>
            <a:r>
              <a:rPr lang="cs-CZ" sz="1200" dirty="0" smtClean="0"/>
              <a:t>Kniha byla zakázána.  Doživotní vězení – pokračuje ve svých bádáních i poté, co oslepl. </a:t>
            </a:r>
          </a:p>
          <a:p>
            <a:r>
              <a:rPr lang="cs-CZ" sz="1200" dirty="0" smtClean="0"/>
              <a:t>Velká řada objevů a vynálezů - např. konstrukce zavlažovacího čerpadla. </a:t>
            </a:r>
          </a:p>
          <a:p>
            <a:endParaRPr lang="cs-CZ" sz="1200" dirty="0"/>
          </a:p>
          <a:p>
            <a:r>
              <a:rPr lang="cs-CZ" sz="1200" dirty="0" smtClean="0"/>
              <a:t>   Úcta k přírodě : </a:t>
            </a:r>
          </a:p>
          <a:p>
            <a:r>
              <a:rPr lang="cs-CZ" sz="1200" dirty="0" smtClean="0"/>
              <a:t>„  „Příroda je nemilosrdná a neměnná a je jí lhostejné, jsou-li skryté důvody a způsoby člověku srozumitelné nebo ne,“ </a:t>
            </a:r>
            <a:endParaRPr lang="cs-CZ" sz="1200" dirty="0"/>
          </a:p>
        </p:txBody>
      </p:sp>
      <p:sp>
        <p:nvSpPr>
          <p:cNvPr id="4" name="Šipka doprava 3"/>
          <p:cNvSpPr/>
          <p:nvPr/>
        </p:nvSpPr>
        <p:spPr>
          <a:xfrm>
            <a:off x="755576" y="1988840"/>
            <a:ext cx="792088" cy="131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683568" y="3284984"/>
            <a:ext cx="72008" cy="404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8172400" y="3356992"/>
            <a:ext cx="45719" cy="332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9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11560" y="1021071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                         </a:t>
            </a:r>
            <a:r>
              <a:rPr lang="cs-CZ" dirty="0"/>
              <a:t>Dvorní astronom císaře Rudolfa II. (žil na Pražském císař. </a:t>
            </a:r>
            <a:r>
              <a:rPr lang="cs-CZ" dirty="0" smtClean="0"/>
              <a:t>dvoře)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                         </a:t>
            </a:r>
            <a:r>
              <a:rPr lang="cs-CZ" dirty="0"/>
              <a:t>Navazoval na jiného hvězdáře </a:t>
            </a:r>
            <a:r>
              <a:rPr lang="cs-CZ" dirty="0" smtClean="0"/>
              <a:t>císaře  </a:t>
            </a:r>
            <a:r>
              <a:rPr lang="cs-CZ" dirty="0"/>
              <a:t>Rudolfa II. </a:t>
            </a:r>
            <a:r>
              <a:rPr lang="cs-CZ" dirty="0" smtClean="0"/>
              <a:t>-Tycho </a:t>
            </a:r>
            <a:r>
              <a:rPr lang="cs-CZ" dirty="0"/>
              <a:t>de </a:t>
            </a:r>
            <a:r>
              <a:rPr lang="cs-CZ" dirty="0" smtClean="0"/>
              <a:t>Br</a:t>
            </a:r>
            <a:r>
              <a:rPr lang="cs-CZ" dirty="0"/>
              <a:t>ahe</a:t>
            </a:r>
          </a:p>
          <a:p>
            <a:pPr lvl="0"/>
            <a:r>
              <a:rPr lang="cs-CZ" dirty="0"/>
              <a:t>Měřil dráhu Marsu- závěr: dráha je elipsovitá (ne kruhová, jak to tvrdil Koperník)</a:t>
            </a:r>
          </a:p>
          <a:p>
            <a:pPr lvl="0"/>
            <a:r>
              <a:rPr lang="cs-CZ" dirty="0"/>
              <a:t>Zkoumal též přitažlivost sil působících mezi nebeskými tělesy, např. působení přitažlivé síly mezi Zemí a Měsícem (→ demonstroval to na </a:t>
            </a:r>
            <a:r>
              <a:rPr lang="cs-CZ" dirty="0" err="1"/>
              <a:t>příkladě</a:t>
            </a:r>
            <a:r>
              <a:rPr lang="cs-CZ" dirty="0"/>
              <a:t> mořského dmutí, tj. přílivu a odlivu</a:t>
            </a:r>
            <a:r>
              <a:rPr lang="cs-CZ" dirty="0" smtClean="0"/>
              <a:t>).</a:t>
            </a:r>
            <a:endParaRPr lang="cs-CZ" dirty="0"/>
          </a:p>
          <a:p>
            <a:pPr lvl="0"/>
            <a:r>
              <a:rPr lang="cs-CZ" b="1" dirty="0"/>
              <a:t>Hledal matematické zákonitosti, podle nichž se pohybují </a:t>
            </a:r>
            <a:r>
              <a:rPr lang="cs-CZ" b="1" dirty="0" smtClean="0"/>
              <a:t>planety.</a:t>
            </a:r>
            <a:endParaRPr lang="cs-CZ" b="1" dirty="0"/>
          </a:p>
          <a:p>
            <a:r>
              <a:rPr lang="cs-CZ" b="1" dirty="0" smtClean="0"/>
              <a:t>             (1609) -  ASTRONOMIA  NOVA</a:t>
            </a:r>
          </a:p>
          <a:p>
            <a:pPr lvl="0"/>
            <a:r>
              <a:rPr lang="cs-CZ" dirty="0" smtClean="0"/>
              <a:t>Objevené </a:t>
            </a:r>
            <a:r>
              <a:rPr lang="cs-CZ" dirty="0"/>
              <a:t>zákony v ní zveřejnil a podrobně vysvětlil → </a:t>
            </a:r>
            <a:r>
              <a:rPr lang="cs-CZ" dirty="0" smtClean="0"/>
              <a:t> </a:t>
            </a:r>
            <a:r>
              <a:rPr lang="cs-CZ" b="1" u="sng" dirty="0" smtClean="0"/>
              <a:t>3 </a:t>
            </a:r>
            <a:r>
              <a:rPr lang="cs-CZ" b="1" u="sng" dirty="0"/>
              <a:t>zákony Keplerovy</a:t>
            </a:r>
            <a:endParaRPr lang="cs-CZ" b="1" dirty="0"/>
          </a:p>
          <a:p>
            <a:r>
              <a:rPr lang="cs-CZ" b="1" dirty="0"/>
              <a:t> </a:t>
            </a:r>
            <a:r>
              <a:rPr lang="cs-CZ" sz="1200" dirty="0"/>
              <a:t>Např. 1. </a:t>
            </a:r>
            <a:r>
              <a:rPr lang="cs-CZ" sz="1200" dirty="0" smtClean="0"/>
              <a:t>zákon </a:t>
            </a:r>
            <a:r>
              <a:rPr lang="cs-CZ" sz="1200" dirty="0"/>
              <a:t>zní:</a:t>
            </a:r>
          </a:p>
          <a:p>
            <a:r>
              <a:rPr lang="cs-CZ" sz="1200" dirty="0"/>
              <a:t>„Planety se </a:t>
            </a:r>
            <a:r>
              <a:rPr lang="cs-CZ" sz="1200" u="sng" dirty="0"/>
              <a:t>pohybují po eliptických drahách</a:t>
            </a:r>
            <a:r>
              <a:rPr lang="cs-CZ" sz="1200" dirty="0"/>
              <a:t> kolem Slunce, které se nachází ve společném ohnisku elips.“</a:t>
            </a:r>
          </a:p>
          <a:p>
            <a:r>
              <a:rPr lang="cs-CZ" dirty="0"/>
              <a:t>- </a:t>
            </a:r>
            <a:r>
              <a:rPr lang="cs-CZ" u="sng" dirty="0"/>
              <a:t>Vyvrátil tak Koperníkův názor</a:t>
            </a:r>
            <a:r>
              <a:rPr lang="cs-CZ" dirty="0"/>
              <a:t>, podle něhož se planety </a:t>
            </a:r>
            <a:r>
              <a:rPr lang="cs-CZ" u="sng" dirty="0"/>
              <a:t>pohybují po drahách </a:t>
            </a:r>
            <a:r>
              <a:rPr lang="cs-CZ" u="sng" dirty="0" smtClean="0"/>
              <a:t>kruhových..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90000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99792" y="1196752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Jan Kepler </a:t>
            </a:r>
            <a:r>
              <a:rPr lang="cs-CZ" sz="2000" dirty="0" smtClean="0"/>
              <a:t>( 1571 – 1630)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8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388</Words>
  <Application>Microsoft Office PowerPoint</Application>
  <PresentationFormat>Předvádění na obrazovce (4:3)</PresentationFormat>
  <Paragraphs>306</Paragraphs>
  <Slides>13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Prezentace aplikace PowerPoint</vt:lpstr>
    </vt:vector>
  </TitlesOfParts>
  <Company>Střední škola technická Ústí nad Labem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 a technická Ústí nad Labem sekce technických oborů</dc:title>
  <dc:creator>Filas</dc:creator>
  <cp:lastModifiedBy>Karel Filas, Ing.</cp:lastModifiedBy>
  <cp:revision>110</cp:revision>
  <cp:lastPrinted>2014-01-17T12:12:01Z</cp:lastPrinted>
  <dcterms:created xsi:type="dcterms:W3CDTF">2010-11-01T23:40:31Z</dcterms:created>
  <dcterms:modified xsi:type="dcterms:W3CDTF">2014-01-27T11:11:03Z</dcterms:modified>
</cp:coreProperties>
</file>