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7AAE095-3A39-4DE5-B1B9-DF14D9C264DC}" type="datetimeFigureOut">
              <a:rPr lang="cs-CZ" smtClean="0"/>
              <a:t>10. 4. 2014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7E6B4E9-B3B9-43F1-8332-8DF35FC05D2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3202"/>
              </p:ext>
            </p:extLst>
          </p:nvPr>
        </p:nvGraphicFramePr>
        <p:xfrm>
          <a:off x="1714500" y="1109663"/>
          <a:ext cx="5338763" cy="604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kument" r:id="rId3" imgW="6005103" imgH="6816294" progId="Word.Document.12">
                  <p:embed/>
                </p:oleObj>
              </mc:Choice>
              <mc:Fallback>
                <p:oleObj name="Dokument" r:id="rId3" imgW="6005103" imgH="6816294" progId="Word.Document.12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1109663"/>
                        <a:ext cx="5338763" cy="604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815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-49685" y="1196752"/>
            <a:ext cx="92175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600" dirty="0" smtClean="0"/>
              <a:t>FINANČNÍ GRAMOTNOST</a:t>
            </a:r>
            <a:endParaRPr lang="cs-CZ" sz="6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835696" y="2780928"/>
            <a:ext cx="425084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600" dirty="0" smtClean="0"/>
              <a:t>Reklamace</a:t>
            </a:r>
            <a:endParaRPr lang="cs-CZ" sz="6600" dirty="0"/>
          </a:p>
        </p:txBody>
      </p:sp>
      <p:pic>
        <p:nvPicPr>
          <p:cNvPr id="3074" name="Picture 2" descr="C:\Users\jana.volechova\AppData\Local\Microsoft\Windows\Temporary Internet Files\Content.IE5\QBP409W2\MC90039801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87616">
            <a:off x="5603724" y="3340212"/>
            <a:ext cx="3129917" cy="3022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61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41779" y="1052736"/>
            <a:ext cx="9134232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dirty="0" smtClean="0"/>
              <a:t>Lidé si při zakoupení výrobku přejí,</a:t>
            </a:r>
          </a:p>
          <a:p>
            <a:r>
              <a:rPr lang="cs-CZ" sz="4400" dirty="0" smtClean="0"/>
              <a:t>aby jim slouži</a:t>
            </a:r>
            <a:r>
              <a:rPr lang="cs-CZ" sz="4000" dirty="0" smtClean="0"/>
              <a:t>l co nejlépe</a:t>
            </a:r>
          </a:p>
          <a:p>
            <a:r>
              <a:rPr lang="cs-CZ" sz="4000" dirty="0"/>
              <a:t>a</a:t>
            </a:r>
            <a:r>
              <a:rPr lang="cs-CZ" sz="4000" dirty="0" smtClean="0"/>
              <a:t> co nejdéle.</a:t>
            </a:r>
            <a:endParaRPr lang="cs-CZ" sz="4000" dirty="0"/>
          </a:p>
        </p:txBody>
      </p:sp>
      <p:pic>
        <p:nvPicPr>
          <p:cNvPr id="4098" name="Picture 2" descr="C:\Users\jana.volechova\AppData\Local\Microsoft\Windows\Temporary Internet Files\Content.IE5\PU95ODJN\MC900428119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487" y="3429000"/>
            <a:ext cx="2681213" cy="234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774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0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07504" y="188640"/>
            <a:ext cx="79015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 smtClean="0"/>
              <a:t>Co vše je možné reklamovat?</a:t>
            </a:r>
            <a:endParaRPr lang="cs-CZ" sz="44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079" y="1987515"/>
            <a:ext cx="921848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dirty="0" smtClean="0"/>
              <a:t>Reklamovat můžete vadný</a:t>
            </a:r>
          </a:p>
          <a:p>
            <a:r>
              <a:rPr lang="cs-CZ" sz="6000" dirty="0">
                <a:solidFill>
                  <a:srgbClr val="FF0000"/>
                </a:solidFill>
              </a:rPr>
              <a:t>v</a:t>
            </a:r>
            <a:r>
              <a:rPr lang="cs-CZ" sz="6000" dirty="0" smtClean="0">
                <a:solidFill>
                  <a:srgbClr val="FF0000"/>
                </a:solidFill>
              </a:rPr>
              <a:t>ýrobek</a:t>
            </a:r>
            <a:r>
              <a:rPr lang="cs-CZ" sz="6000" dirty="0" smtClean="0"/>
              <a:t> i </a:t>
            </a:r>
            <a:r>
              <a:rPr lang="cs-CZ" sz="6000" dirty="0" smtClean="0">
                <a:solidFill>
                  <a:srgbClr val="FF0000"/>
                </a:solidFill>
              </a:rPr>
              <a:t>službu</a:t>
            </a:r>
            <a:r>
              <a:rPr lang="cs-CZ" sz="6000" dirty="0" smtClean="0"/>
              <a:t>.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155388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128826"/>
            <a:ext cx="73292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/>
              <a:t>Jak postupovat při reklamaci:</a:t>
            </a:r>
            <a:endParaRPr lang="cs-CZ" sz="40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307032" y="1124742"/>
            <a:ext cx="8834470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Pokud se na zakoupeném výrobku</a:t>
            </a:r>
          </a:p>
          <a:p>
            <a:r>
              <a:rPr lang="cs-CZ" sz="4000" dirty="0"/>
              <a:t>o</a:t>
            </a:r>
            <a:r>
              <a:rPr lang="cs-CZ" sz="4000" dirty="0" smtClean="0"/>
              <a:t>bjevila vada, obraťte se vždy na </a:t>
            </a:r>
          </a:p>
          <a:p>
            <a:r>
              <a:rPr lang="cs-CZ" sz="4000" dirty="0"/>
              <a:t>p</a:t>
            </a:r>
            <a:r>
              <a:rPr lang="cs-CZ" sz="4000" dirty="0" smtClean="0"/>
              <a:t>rodejce. Nezapomeňte na doklad</a:t>
            </a:r>
          </a:p>
          <a:p>
            <a:r>
              <a:rPr lang="cs-CZ" sz="4000" dirty="0"/>
              <a:t>o</a:t>
            </a:r>
            <a:r>
              <a:rPr lang="cs-CZ" sz="4000" dirty="0" smtClean="0"/>
              <a:t> zakoupení.</a:t>
            </a:r>
          </a:p>
          <a:p>
            <a:r>
              <a:rPr lang="cs-CZ" sz="4000" dirty="0" smtClean="0"/>
              <a:t>Pokud je výrobek v záruční době,</a:t>
            </a:r>
          </a:p>
          <a:p>
            <a:r>
              <a:rPr lang="cs-CZ" sz="4000" dirty="0"/>
              <a:t>p</a:t>
            </a:r>
            <a:r>
              <a:rPr lang="cs-CZ" sz="4000" dirty="0" smtClean="0"/>
              <a:t>rodejce je povinen reklamaci uznat.</a:t>
            </a:r>
          </a:p>
          <a:p>
            <a:r>
              <a:rPr lang="cs-CZ" sz="4000" dirty="0" smtClean="0"/>
              <a:t>(Výrobek nesmí být poškozený.)</a:t>
            </a:r>
          </a:p>
          <a:p>
            <a:r>
              <a:rPr lang="cs-CZ" sz="4000" dirty="0" smtClean="0"/>
              <a:t>Nezapomeňte si nechat vyhotovit</a:t>
            </a:r>
          </a:p>
          <a:p>
            <a:r>
              <a:rPr lang="cs-CZ" sz="4000" dirty="0"/>
              <a:t>p</a:t>
            </a:r>
            <a:r>
              <a:rPr lang="cs-CZ" sz="4000" dirty="0" smtClean="0"/>
              <a:t>otvrzení o reklamaci výrobku.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66481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188640"/>
            <a:ext cx="3486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/>
              <a:t>Záruční doba:</a:t>
            </a:r>
            <a:endParaRPr lang="cs-CZ" sz="40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0" y="1628800"/>
            <a:ext cx="934262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Ke každému druhu zboží se vztahuje</a:t>
            </a:r>
          </a:p>
          <a:p>
            <a:r>
              <a:rPr lang="cs-CZ" sz="4000" dirty="0"/>
              <a:t>z</a:t>
            </a:r>
            <a:r>
              <a:rPr lang="cs-CZ" sz="4000" dirty="0" smtClean="0"/>
              <a:t>áruční doba, po kterou lze výrobek</a:t>
            </a:r>
          </a:p>
          <a:p>
            <a:r>
              <a:rPr lang="cs-CZ" sz="4000" dirty="0" smtClean="0"/>
              <a:t>reklamovat. Podle druhu zboží existuje</a:t>
            </a:r>
          </a:p>
          <a:p>
            <a:r>
              <a:rPr lang="cs-CZ" sz="4000" dirty="0" smtClean="0"/>
              <a:t>několik forem záruční doby (její délky).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75724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4530" y="317582"/>
            <a:ext cx="9219190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cs-CZ" sz="4000" b="1" dirty="0" smtClean="0"/>
              <a:t>Spotřební zboží – dva roky</a:t>
            </a:r>
          </a:p>
          <a:p>
            <a:r>
              <a:rPr lang="cs-CZ" sz="4000" b="1" dirty="0"/>
              <a:t>	</a:t>
            </a:r>
            <a:r>
              <a:rPr lang="cs-CZ" sz="4000" dirty="0" smtClean="0"/>
              <a:t>(počítač, mobil, televize, fén…….)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cs-CZ" sz="4000" b="1" dirty="0" smtClean="0"/>
              <a:t>Zvířata –do šesti týdnů</a:t>
            </a:r>
          </a:p>
          <a:p>
            <a:r>
              <a:rPr lang="cs-CZ" sz="4000" b="1" dirty="0"/>
              <a:t>	</a:t>
            </a:r>
            <a:r>
              <a:rPr lang="cs-CZ" sz="4000" dirty="0" smtClean="0"/>
              <a:t>(zakoupené morče, pes, rybička…)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cs-CZ" sz="4000" b="1" dirty="0" smtClean="0"/>
              <a:t>Krmiva – do tří týdnů</a:t>
            </a:r>
          </a:p>
          <a:p>
            <a:r>
              <a:rPr lang="cs-CZ" sz="4000" b="1" dirty="0"/>
              <a:t>	</a:t>
            </a:r>
            <a:r>
              <a:rPr lang="cs-CZ" sz="4000" dirty="0" smtClean="0"/>
              <a:t>(krmivo pro zvířata, např. granule)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cs-CZ" sz="4000" b="1" dirty="0" smtClean="0"/>
              <a:t>Potravinářské zboží – do osmi dní</a:t>
            </a:r>
          </a:p>
          <a:p>
            <a:r>
              <a:rPr lang="cs-CZ" sz="4000" b="1" dirty="0"/>
              <a:t>	</a:t>
            </a:r>
            <a:r>
              <a:rPr lang="cs-CZ" sz="4000" dirty="0" smtClean="0"/>
              <a:t>(salám, vejce, mléko…………………..)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cs-CZ" sz="4000" b="1" dirty="0" smtClean="0"/>
              <a:t>Lahůdky – do jednoho dne</a:t>
            </a:r>
            <a:endParaRPr lang="cs-CZ" sz="4000" b="1" dirty="0"/>
          </a:p>
          <a:p>
            <a:r>
              <a:rPr lang="cs-CZ" sz="4000" b="1" dirty="0" smtClean="0"/>
              <a:t>	</a:t>
            </a:r>
            <a:r>
              <a:rPr lang="cs-CZ" sz="4000" dirty="0" smtClean="0"/>
              <a:t>(chlebíčky, pomazánky, saláty……..)</a:t>
            </a:r>
            <a:endParaRPr lang="cs-CZ" sz="4000" b="1" dirty="0" smtClean="0"/>
          </a:p>
          <a:p>
            <a:r>
              <a:rPr lang="cs-CZ" sz="4000" b="1" dirty="0"/>
              <a:t>	</a:t>
            </a:r>
            <a:endParaRPr lang="cs-CZ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397987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79512" y="122729"/>
            <a:ext cx="20489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/>
              <a:t>Příklad:</a:t>
            </a:r>
            <a:endParaRPr lang="cs-CZ" sz="40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852473"/>
            <a:ext cx="884248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Koupili jste si MP3 přehrávač a po </a:t>
            </a:r>
          </a:p>
          <a:p>
            <a:r>
              <a:rPr lang="cs-CZ" sz="4000" dirty="0"/>
              <a:t>m</a:t>
            </a:r>
            <a:r>
              <a:rPr lang="cs-CZ" sz="4000" dirty="0" smtClean="0"/>
              <a:t>ěsíci provozu jej nemůžete zapnout</a:t>
            </a:r>
          </a:p>
          <a:p>
            <a:r>
              <a:rPr lang="cs-CZ" sz="4000" dirty="0"/>
              <a:t>a</a:t>
            </a:r>
            <a:r>
              <a:rPr lang="cs-CZ" sz="4000" dirty="0" smtClean="0"/>
              <a:t> ani při připojení k počítači přístroj</a:t>
            </a:r>
          </a:p>
          <a:p>
            <a:r>
              <a:rPr lang="cs-CZ" sz="4000" dirty="0"/>
              <a:t>n</a:t>
            </a:r>
            <a:r>
              <a:rPr lang="cs-CZ" sz="4000" dirty="0" smtClean="0"/>
              <a:t>ijak nereaguje. Zjevně se jedná </a:t>
            </a:r>
          </a:p>
          <a:p>
            <a:r>
              <a:rPr lang="cs-CZ" sz="4000" dirty="0" smtClean="0"/>
              <a:t>o vadu, máte tedy právo na</a:t>
            </a:r>
          </a:p>
          <a:p>
            <a:r>
              <a:rPr lang="cs-CZ" sz="4000" b="1" dirty="0" smtClean="0"/>
              <a:t>reklamaci. </a:t>
            </a:r>
            <a:endParaRPr lang="cs-CZ" sz="4000" b="1" dirty="0"/>
          </a:p>
        </p:txBody>
      </p:sp>
      <p:pic>
        <p:nvPicPr>
          <p:cNvPr id="2050" name="Picture 2" descr="C:\Users\jana.volechova\AppData\Local\Microsoft\Windows\Temporary Internet Files\Content.IE5\PU95ODJN\MC900430075[3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39" y="4221088"/>
            <a:ext cx="1703941" cy="2187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25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66086" y="1844824"/>
            <a:ext cx="6390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Citace finanční gramotnost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NAVRÁTILOVÁ, Petra. </a:t>
            </a:r>
            <a:r>
              <a:rPr lang="cs-CZ" i="1" dirty="0"/>
              <a:t>Finanční gramotnost</a:t>
            </a:r>
            <a:r>
              <a:rPr lang="cs-CZ" dirty="0"/>
              <a:t>. Kralice na Hané: </a:t>
            </a:r>
            <a:r>
              <a:rPr lang="cs-CZ" dirty="0" err="1"/>
              <a:t>Computer</a:t>
            </a:r>
            <a:r>
              <a:rPr lang="cs-CZ" dirty="0"/>
              <a:t> Media s.r.o., 2012. ISBN 978-80-7402-107-7.</a:t>
            </a:r>
          </a:p>
        </p:txBody>
      </p:sp>
      <p:sp>
        <p:nvSpPr>
          <p:cNvPr id="5" name="TextovéPole 1"/>
          <p:cNvSpPr txBox="1"/>
          <p:nvPr/>
        </p:nvSpPr>
        <p:spPr>
          <a:xfrm>
            <a:off x="166086" y="199150"/>
            <a:ext cx="71287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b="1" u="sng" dirty="0" smtClean="0"/>
              <a:t>Použité zdroje:</a:t>
            </a:r>
          </a:p>
          <a:p>
            <a:endParaRPr lang="cs-CZ" dirty="0"/>
          </a:p>
          <a:p>
            <a:r>
              <a:rPr lang="cs-CZ" dirty="0" smtClean="0"/>
              <a:t>Zdroj všech obrázků je galerie Microsoft Office  2010, vlastník licence ZŠ Jablonec nad Nisou – Mšeno, Mozartova</a:t>
            </a:r>
            <a:r>
              <a:rPr lang="cs-CZ" dirty="0"/>
              <a:t> </a:t>
            </a:r>
            <a:r>
              <a:rPr lang="cs-CZ" dirty="0" smtClean="0"/>
              <a:t>24, příspěvková organizace.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557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k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738</TotalTime>
  <Words>186</Words>
  <Application>Microsoft Office PowerPoint</Application>
  <PresentationFormat>Předvádění na obrazovce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Aerodynamika</vt:lpstr>
      <vt:lpstr>Dokument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Jana Volechová</dc:creator>
  <cp:lastModifiedBy>Jana Volechová</cp:lastModifiedBy>
  <cp:revision>8</cp:revision>
  <dcterms:created xsi:type="dcterms:W3CDTF">2014-04-09T17:56:06Z</dcterms:created>
  <dcterms:modified xsi:type="dcterms:W3CDTF">2014-04-10T18:43:27Z</dcterms:modified>
</cp:coreProperties>
</file>