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84" r:id="rId4"/>
    <p:sldId id="287" r:id="rId5"/>
    <p:sldId id="288" r:id="rId6"/>
    <p:sldId id="291" r:id="rId7"/>
    <p:sldId id="289" r:id="rId8"/>
    <p:sldId id="270" r:id="rId9"/>
    <p:sldId id="308" r:id="rId10"/>
    <p:sldId id="293" r:id="rId11"/>
    <p:sldId id="295" r:id="rId12"/>
    <p:sldId id="296" r:id="rId13"/>
    <p:sldId id="309" r:id="rId14"/>
    <p:sldId id="306" r:id="rId15"/>
    <p:sldId id="297" r:id="rId16"/>
    <p:sldId id="310" r:id="rId17"/>
    <p:sldId id="299" r:id="rId18"/>
    <p:sldId id="278" r:id="rId19"/>
    <p:sldId id="311" r:id="rId20"/>
    <p:sldId id="267" r:id="rId21"/>
    <p:sldId id="279" r:id="rId2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BFFD91"/>
    <a:srgbClr val="FFFF66"/>
    <a:srgbClr val="D0EBB3"/>
    <a:srgbClr val="FFFFA3"/>
    <a:srgbClr val="FF1D1D"/>
    <a:srgbClr val="278D4E"/>
    <a:srgbClr val="C9E7A7"/>
    <a:srgbClr val="376092"/>
    <a:srgbClr val="FAD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2147" autoAdjust="0"/>
  </p:normalViewPr>
  <p:slideViewPr>
    <p:cSldViewPr>
      <p:cViewPr varScale="1">
        <p:scale>
          <a:sx n="53" d="100"/>
          <a:sy n="53" d="100"/>
        </p:scale>
        <p:origin x="105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C6EFA-33D5-45C0-B992-B422242DC66A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44A75-A446-4A2D-9D84-3BCBD4A54D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60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4A75-A446-4A2D-9D84-3BCBD4A54D7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72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4A75-A446-4A2D-9D84-3BCBD4A54D7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73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4A75-A446-4A2D-9D84-3BCBD4A54D7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74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3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76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20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68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45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1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77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43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63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97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68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5CF6D-2989-45D9-AEEC-5C43F1848897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03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0/0b/GinkakujiTemple.jpg/200px-GinkakujiTemple.jpg" TargetMode="External"/><Relationship Id="rId13" Type="http://schemas.openxmlformats.org/officeDocument/2006/relationships/hyperlink" Target="http://upload.wikimedia.org/wikipedia/commons/thumb/6/68/Forbidden_city_07.jpg/800px-Forbidden_city_07.jpg" TargetMode="External"/><Relationship Id="rId3" Type="http://schemas.openxmlformats.org/officeDocument/2006/relationships/hyperlink" Target="http://upload.wikimedia.org/wikipedia/commons/thumb/9/9e/Flag_of_Japan.svg/110px-Flag_of_Japan.svg.png" TargetMode="External"/><Relationship Id="rId7" Type="http://schemas.openxmlformats.org/officeDocument/2006/relationships/hyperlink" Target="http://upload.wikimedia.org/wikipedia/commons/thumb/4/4c/Kinkaku-ji_Gold_Pavilion_close-up.jpg/476px-Kinkaku-ji_Gold_Pavilion_close-up.jpg" TargetMode="External"/><Relationship Id="rId12" Type="http://schemas.openxmlformats.org/officeDocument/2006/relationships/hyperlink" Target="http://upload.wikimedia.org/wikipedia/commons/thumb/b/be/SA_Temple_of_Heaven.jpg/800px-SA_Temple_of_Heaven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4/4c/Kinkaku-ji_Gold_Pavilion_close-up.jpg/476px-" TargetMode="External"/><Relationship Id="rId11" Type="http://schemas.openxmlformats.org/officeDocument/2006/relationships/hyperlink" Target="http://upload.wikimedia.org/wikipedia/commons/thumb/f/fa/Flag_of_the_People's_Republic_of_China.svg/110px-Flag_of_the_People's_Republic_of_China.svg.png" TargetMode="External"/><Relationship Id="rId5" Type="http://schemas.openxmlformats.org/officeDocument/2006/relationships/hyperlink" Target="http://upload.wikimedia.org/wikipedia/commons/a/a5/MSH80_eruption_mount_st_helens_05-18-80.jpg" TargetMode="External"/><Relationship Id="rId10" Type="http://schemas.openxmlformats.org/officeDocument/2006/relationships/hyperlink" Target="http://upload.wikimedia.org/wikipedia/commons/thumb/b/b5/A-Bomb_Dome_close-up.jpg/800px-A-Bomb_Dome_close-up.jpg" TargetMode="External"/><Relationship Id="rId4" Type="http://schemas.openxmlformats.org/officeDocument/2006/relationships/hyperlink" Target="http://upload.wikimedia.org/wikipedia/commons/e/ee/Toji-temple-kyoto.jpg" TargetMode="External"/><Relationship Id="rId9" Type="http://schemas.openxmlformats.org/officeDocument/2006/relationships/hyperlink" Target="http://upload.wikimedia.org/wikipedia/commons/thumb/5/59/Kiyomizu-dera.jpg/800px-Kiyomizu-dera.jpg" TargetMode="External"/><Relationship Id="rId14" Type="http://schemas.openxmlformats.org/officeDocument/2006/relationships/hyperlink" Target="http://upload.wikimedia.org/wikipedia/commons/thumb/7/7a/Xian_museum.jpg/800px-Xian_museum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0576" y="3212976"/>
            <a:ext cx="7772400" cy="1470025"/>
          </a:xfrm>
        </p:spPr>
        <p:txBody>
          <a:bodyPr>
            <a:normAutofit/>
          </a:bodyPr>
          <a:lstStyle/>
          <a:p>
            <a:r>
              <a:rPr lang="cs-CZ" sz="4000" dirty="0" smtClean="0"/>
              <a:t>Cestovní ruch východní Asie </a:t>
            </a:r>
            <a:endParaRPr lang="cs-CZ" sz="4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728447" y="2276872"/>
            <a:ext cx="5194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Střední odborná škola Otrokovice</a:t>
            </a:r>
            <a:endParaRPr lang="cs-CZ" sz="2800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1514299" y="2218896"/>
            <a:ext cx="720000" cy="720000"/>
            <a:chOff x="0" y="0"/>
            <a:chExt cx="1044385" cy="10443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700000"/>
            </a:camera>
            <a:lightRig rig="threePt" dir="t"/>
          </a:scene3d>
        </p:grpSpPr>
        <p:sp>
          <p:nvSpPr>
            <p:cNvPr id="19" name="Volný tvar 18"/>
            <p:cNvSpPr/>
            <p:nvPr/>
          </p:nvSpPr>
          <p:spPr>
            <a:xfrm>
              <a:off x="540385" y="0"/>
              <a:ext cx="504000" cy="504000"/>
            </a:xfrm>
            <a:custGeom>
              <a:avLst/>
              <a:gdLst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52413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4960 w 490538"/>
                <a:gd name="connsiteY3" fmla="*/ 244431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38" h="500063">
                  <a:moveTo>
                    <a:pt x="0" y="0"/>
                  </a:moveTo>
                  <a:lnTo>
                    <a:pt x="490538" y="0"/>
                  </a:lnTo>
                  <a:lnTo>
                    <a:pt x="490538" y="242888"/>
                  </a:lnTo>
                  <a:lnTo>
                    <a:pt x="244960" y="244431"/>
                  </a:lnTo>
                  <a:cubicBezTo>
                    <a:pt x="246548" y="331744"/>
                    <a:pt x="243372" y="412750"/>
                    <a:pt x="244960" y="500063"/>
                  </a:cubicBezTo>
                  <a:lnTo>
                    <a:pt x="0" y="500063"/>
                  </a:lnTo>
                  <a:cubicBezTo>
                    <a:pt x="1588" y="336550"/>
                    <a:pt x="3175" y="173038"/>
                    <a:pt x="0" y="0"/>
                  </a:cubicBezTo>
                  <a:close/>
                </a:path>
              </a:pathLst>
            </a:custGeom>
            <a:solidFill>
              <a:srgbClr val="FADA1A"/>
            </a:solidFill>
            <a:ln w="3175">
              <a:noFill/>
            </a:ln>
            <a:sp3d>
              <a:bevelT w="635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dirty="0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0" y="540385"/>
              <a:ext cx="504000" cy="504000"/>
            </a:xfrm>
            <a:custGeom>
              <a:avLst/>
              <a:gdLst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52413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4960 w 490538"/>
                <a:gd name="connsiteY3" fmla="*/ 244431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38" h="500063">
                  <a:moveTo>
                    <a:pt x="0" y="0"/>
                  </a:moveTo>
                  <a:lnTo>
                    <a:pt x="490538" y="0"/>
                  </a:lnTo>
                  <a:lnTo>
                    <a:pt x="490538" y="242888"/>
                  </a:lnTo>
                  <a:lnTo>
                    <a:pt x="244960" y="244431"/>
                  </a:lnTo>
                  <a:cubicBezTo>
                    <a:pt x="246548" y="331744"/>
                    <a:pt x="243372" y="412750"/>
                    <a:pt x="244960" y="500063"/>
                  </a:cubicBezTo>
                  <a:lnTo>
                    <a:pt x="0" y="500063"/>
                  </a:lnTo>
                  <a:cubicBezTo>
                    <a:pt x="1588" y="336550"/>
                    <a:pt x="3175" y="173038"/>
                    <a:pt x="0" y="0"/>
                  </a:cubicBezTo>
                  <a:close/>
                </a:path>
              </a:pathLst>
            </a:custGeom>
            <a:solidFill>
              <a:srgbClr val="278D4E"/>
            </a:solidFill>
            <a:ln w="3175">
              <a:noFill/>
            </a:ln>
            <a:sp3d>
              <a:bevelT w="635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dirty="0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0" y="0"/>
              <a:ext cx="504000" cy="504000"/>
            </a:xfrm>
            <a:custGeom>
              <a:avLst/>
              <a:gdLst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52413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4960 w 490538"/>
                <a:gd name="connsiteY3" fmla="*/ 244431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38" h="500063">
                  <a:moveTo>
                    <a:pt x="0" y="0"/>
                  </a:moveTo>
                  <a:lnTo>
                    <a:pt x="490538" y="0"/>
                  </a:lnTo>
                  <a:lnTo>
                    <a:pt x="490538" y="242888"/>
                  </a:lnTo>
                  <a:lnTo>
                    <a:pt x="244960" y="244431"/>
                  </a:lnTo>
                  <a:cubicBezTo>
                    <a:pt x="246548" y="331744"/>
                    <a:pt x="243372" y="412750"/>
                    <a:pt x="244960" y="500063"/>
                  </a:cubicBezTo>
                  <a:lnTo>
                    <a:pt x="0" y="500063"/>
                  </a:lnTo>
                  <a:cubicBezTo>
                    <a:pt x="1588" y="336550"/>
                    <a:pt x="3175" y="173038"/>
                    <a:pt x="0" y="0"/>
                  </a:cubicBezTo>
                  <a:close/>
                </a:path>
              </a:pathLst>
            </a:custGeom>
            <a:solidFill>
              <a:srgbClr val="FF1D1D"/>
            </a:solidFill>
            <a:ln w="3175">
              <a:noFill/>
            </a:ln>
            <a:sp3d>
              <a:bevelT w="635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dirty="0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40385" y="540385"/>
              <a:ext cx="504000" cy="504000"/>
            </a:xfrm>
            <a:custGeom>
              <a:avLst/>
              <a:gdLst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52413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4960 w 490538"/>
                <a:gd name="connsiteY3" fmla="*/ 244431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38" h="500063">
                  <a:moveTo>
                    <a:pt x="0" y="0"/>
                  </a:moveTo>
                  <a:lnTo>
                    <a:pt x="490538" y="0"/>
                  </a:lnTo>
                  <a:lnTo>
                    <a:pt x="490538" y="242888"/>
                  </a:lnTo>
                  <a:lnTo>
                    <a:pt x="244960" y="244431"/>
                  </a:lnTo>
                  <a:cubicBezTo>
                    <a:pt x="246548" y="331744"/>
                    <a:pt x="243372" y="412750"/>
                    <a:pt x="244960" y="500063"/>
                  </a:cubicBezTo>
                  <a:lnTo>
                    <a:pt x="0" y="500063"/>
                  </a:lnTo>
                  <a:cubicBezTo>
                    <a:pt x="1588" y="336550"/>
                    <a:pt x="3175" y="17303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>
              <a:noFill/>
            </a:ln>
            <a:sp3d>
              <a:bevelT w="635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dirty="0"/>
            </a:p>
          </p:txBody>
        </p:sp>
      </p:grp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589240"/>
            <a:ext cx="3268564" cy="1130531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755576" y="5949280"/>
            <a:ext cx="3255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tx1">
                    <a:tint val="75000"/>
                  </a:schemeClr>
                </a:solidFill>
              </a:rPr>
              <a:t>www.zlinskedumy.cz</a:t>
            </a:r>
            <a:r>
              <a:rPr lang="cs-CZ" sz="2800" dirty="0"/>
              <a:t> </a:t>
            </a:r>
          </a:p>
        </p:txBody>
      </p:sp>
      <p:grpSp>
        <p:nvGrpSpPr>
          <p:cNvPr id="17" name="Group 5"/>
          <p:cNvGrpSpPr>
            <a:grpSpLocks noChangeAspect="1"/>
          </p:cNvGrpSpPr>
          <p:nvPr/>
        </p:nvGrpSpPr>
        <p:grpSpPr bwMode="auto">
          <a:xfrm>
            <a:off x="683991" y="306021"/>
            <a:ext cx="7731125" cy="1754827"/>
            <a:chOff x="485" y="137"/>
            <a:chExt cx="4870" cy="1190"/>
          </a:xfrm>
        </p:grpSpPr>
        <p:sp>
          <p:nvSpPr>
            <p:cNvPr id="23" name="AutoShape 4"/>
            <p:cNvSpPr>
              <a:spLocks noChangeAspect="1" noChangeArrowheads="1" noTextEdit="1"/>
            </p:cNvSpPr>
            <p:nvPr/>
          </p:nvSpPr>
          <p:spPr bwMode="auto">
            <a:xfrm>
              <a:off x="485" y="137"/>
              <a:ext cx="4870" cy="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137"/>
              <a:ext cx="4874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Obdélník 2"/>
          <p:cNvSpPr/>
          <p:nvPr/>
        </p:nvSpPr>
        <p:spPr>
          <a:xfrm>
            <a:off x="323528" y="4941168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cs-CZ" sz="1400" i="1" dirty="0"/>
              <a:t>Autorem materiálu a všech jeho částí, není-li uvedeno jinak, je </a:t>
            </a:r>
            <a:r>
              <a:rPr lang="cs-CZ" sz="1400" i="1" dirty="0" smtClean="0"/>
              <a:t>Mgr. Markéta </a:t>
            </a:r>
            <a:r>
              <a:rPr lang="cs-CZ" sz="1400" i="1" dirty="0" err="1" smtClean="0"/>
              <a:t>Kraváčková</a:t>
            </a:r>
            <a:endParaRPr lang="cs-CZ" sz="1400" dirty="0"/>
          </a:p>
          <a:p>
            <a:pPr algn="ctr"/>
            <a:r>
              <a:rPr lang="cs-CZ" sz="1400" i="1" dirty="0"/>
              <a:t>Dostupné z Metodického portálu www.rvp.cz, ISSN: 1802-4785, financovaného z ESF a státního rozpočtu ČR. Provozováno Výzkumným ústavem pedagogickým v Praze.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2399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Ostatní destinace Japonska</a:t>
            </a:r>
            <a:endParaRPr lang="cs-CZ" sz="36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7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Sopka Fudžisan</a:t>
            </a:r>
          </a:p>
          <a:p>
            <a:pPr marL="0" lvl="0" indent="0">
              <a:buNone/>
            </a:pPr>
            <a:r>
              <a:rPr lang="cs-CZ" sz="2000" dirty="0"/>
              <a:t>posvátné poutní místo, nejvyšší hora </a:t>
            </a:r>
            <a:r>
              <a:rPr lang="cs-CZ" sz="2000" dirty="0" smtClean="0"/>
              <a:t>Japonska, budhistické svatyně – pěší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	</a:t>
            </a:r>
          </a:p>
          <a:p>
            <a:r>
              <a:rPr lang="cs-CZ" sz="2000" b="1" dirty="0">
                <a:solidFill>
                  <a:srgbClr val="C00000"/>
                </a:solidFill>
              </a:rPr>
              <a:t>Japonské Alpy</a:t>
            </a:r>
          </a:p>
          <a:p>
            <a:pPr marL="0" lvl="0" indent="0">
              <a:buNone/>
            </a:pPr>
            <a:r>
              <a:rPr lang="cs-CZ" sz="2000" dirty="0"/>
              <a:t>střediska Nagano, </a:t>
            </a:r>
            <a:r>
              <a:rPr lang="cs-CZ" sz="2000" dirty="0" err="1"/>
              <a:t>Sapporo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r>
              <a:rPr lang="cs-CZ" sz="2000" b="1" dirty="0">
                <a:solidFill>
                  <a:srgbClr val="C00000"/>
                </a:solidFill>
              </a:rPr>
              <a:t>Japonské lázně </a:t>
            </a:r>
            <a:endParaRPr lang="cs-CZ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minerální a termální prameny, </a:t>
            </a:r>
            <a:r>
              <a:rPr lang="cs-CZ" sz="2000" dirty="0" err="1" smtClean="0"/>
              <a:t>Hanone</a:t>
            </a:r>
            <a:r>
              <a:rPr lang="cs-CZ" sz="2000" dirty="0"/>
              <a:t>, Dogo</a:t>
            </a:r>
          </a:p>
          <a:p>
            <a:pPr marL="0" indent="0">
              <a:buNone/>
            </a:pPr>
            <a:r>
              <a:rPr lang="cs-CZ" sz="2000" dirty="0"/>
              <a:t> </a:t>
            </a:r>
            <a:endParaRPr lang="cs-CZ" sz="2000" dirty="0" smtClean="0"/>
          </a:p>
          <a:p>
            <a:r>
              <a:rPr lang="cs-CZ" sz="2000" b="1" dirty="0" smtClean="0">
                <a:solidFill>
                  <a:srgbClr val="C00000"/>
                </a:solidFill>
              </a:rPr>
              <a:t>Souostroví </a:t>
            </a:r>
            <a:r>
              <a:rPr lang="cs-CZ" sz="2000" b="1" dirty="0" err="1" smtClean="0">
                <a:solidFill>
                  <a:srgbClr val="C00000"/>
                </a:solidFill>
              </a:rPr>
              <a:t>Rjúkjú</a:t>
            </a:r>
            <a:endParaRPr lang="cs-CZ" sz="2000" b="1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cs-CZ" sz="2000" dirty="0" smtClean="0"/>
              <a:t>přímořské </a:t>
            </a:r>
            <a:r>
              <a:rPr lang="cs-CZ" sz="2000" dirty="0"/>
              <a:t>zájezdy, celoroční </a:t>
            </a:r>
            <a:r>
              <a:rPr lang="cs-CZ" sz="2000" dirty="0" smtClean="0"/>
              <a:t>využití, subtropické podnebí</a:t>
            </a:r>
          </a:p>
          <a:p>
            <a:pPr marL="0" lvl="0" indent="0">
              <a:buNone/>
            </a:pPr>
            <a:endParaRPr lang="cs-CZ" sz="2000" dirty="0"/>
          </a:p>
          <a:p>
            <a:r>
              <a:rPr lang="cs-CZ" sz="2000" b="1" dirty="0">
                <a:solidFill>
                  <a:srgbClr val="C00000"/>
                </a:solidFill>
              </a:rPr>
              <a:t>Tokio</a:t>
            </a:r>
          </a:p>
          <a:p>
            <a:pPr marL="0" lvl="0" indent="0">
              <a:buNone/>
            </a:pPr>
            <a:r>
              <a:rPr lang="cs-CZ" sz="2000" dirty="0"/>
              <a:t>Tokijské národní muzeum, bonsajové </a:t>
            </a:r>
            <a:r>
              <a:rPr lang="cs-CZ" sz="2000" dirty="0" smtClean="0"/>
              <a:t>zahrady, Císařský palác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362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Čína (Čínská lidová republika) </a:t>
            </a:r>
            <a:endParaRPr lang="cs-CZ" sz="4000" b="1" dirty="0"/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442072" y="1381125"/>
            <a:ext cx="8229600" cy="52197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cs-CZ" sz="3800" dirty="0" smtClean="0"/>
              <a:t>Hlavní město: Peking</a:t>
            </a:r>
          </a:p>
          <a:p>
            <a:pPr eaLnBrk="1" hangingPunct="1">
              <a:defRPr/>
            </a:pPr>
            <a:r>
              <a:rPr lang="cs-CZ" sz="3800" dirty="0" smtClean="0"/>
              <a:t>Státní zřízení: lidově demokratická republika </a:t>
            </a:r>
          </a:p>
          <a:p>
            <a:pPr eaLnBrk="1" hangingPunct="1">
              <a:defRPr/>
            </a:pPr>
            <a:r>
              <a:rPr lang="cs-CZ" sz="3800" dirty="0" smtClean="0"/>
              <a:t>Jazyk: čínština</a:t>
            </a:r>
          </a:p>
          <a:p>
            <a:pPr eaLnBrk="1" hangingPunct="1">
              <a:defRPr/>
            </a:pPr>
            <a:r>
              <a:rPr lang="cs-CZ" sz="3800" dirty="0" smtClean="0"/>
              <a:t>Měna: </a:t>
            </a:r>
            <a:r>
              <a:rPr lang="cs-CZ" sz="3800" dirty="0" err="1" smtClean="0"/>
              <a:t>juan</a:t>
            </a:r>
            <a:r>
              <a:rPr lang="cs-CZ" sz="3800" dirty="0" smtClean="0"/>
              <a:t>                                                          </a:t>
            </a:r>
            <a:r>
              <a:rPr lang="cs-CZ" sz="3300" i="1" dirty="0" smtClean="0"/>
              <a:t>obr. 7</a:t>
            </a:r>
          </a:p>
          <a:p>
            <a:pPr marL="0" indent="0">
              <a:buNone/>
              <a:defRPr/>
            </a:pPr>
            <a:r>
              <a:rPr lang="cs-CZ" sz="3800" dirty="0" smtClean="0"/>
              <a:t>   </a:t>
            </a:r>
            <a:r>
              <a:rPr lang="cs-CZ" sz="3800" dirty="0"/>
              <a:t>9 596 960 </a:t>
            </a:r>
            <a:r>
              <a:rPr lang="cs-CZ" sz="3800" dirty="0" smtClean="0"/>
              <a:t>km²                                      </a:t>
            </a:r>
          </a:p>
          <a:p>
            <a:pPr marL="0" indent="0">
              <a:buNone/>
              <a:defRPr/>
            </a:pPr>
            <a:r>
              <a:rPr lang="cs-CZ" sz="3800" dirty="0" smtClean="0"/>
              <a:t>   </a:t>
            </a:r>
            <a:r>
              <a:rPr lang="cs-CZ" sz="3800" dirty="0"/>
              <a:t>1 312 897 300 </a:t>
            </a:r>
            <a:r>
              <a:rPr lang="cs-CZ" sz="3800" dirty="0" smtClean="0"/>
              <a:t>   obyvatel </a:t>
            </a:r>
          </a:p>
          <a:p>
            <a:pPr marL="0" indent="0">
              <a:buNone/>
              <a:defRPr/>
            </a:pPr>
            <a:endParaRPr lang="cs-CZ" sz="3800" dirty="0" smtClean="0"/>
          </a:p>
          <a:p>
            <a:pPr marL="0" indent="0">
              <a:buNone/>
              <a:defRPr/>
            </a:pPr>
            <a:r>
              <a:rPr lang="cs-CZ" sz="3800" dirty="0" smtClean="0"/>
              <a:t>                      </a:t>
            </a:r>
          </a:p>
          <a:p>
            <a:pPr lvl="0"/>
            <a:r>
              <a:rPr lang="cs-CZ" sz="3800" dirty="0" smtClean="0"/>
              <a:t>Organizovaný CR, začíná </a:t>
            </a:r>
            <a:r>
              <a:rPr lang="cs-CZ" sz="3800" dirty="0"/>
              <a:t>být populární v souvislosti s konáním letních olympijských her (8. 8. 2008</a:t>
            </a:r>
            <a:r>
              <a:rPr lang="cs-CZ" sz="3800" dirty="0" smtClean="0"/>
              <a:t>), </a:t>
            </a:r>
            <a:r>
              <a:rPr lang="cs-CZ" sz="3800" dirty="0"/>
              <a:t>Češi potřebují vízum, hygienická a zdravotnická rizika, navštěvuje se hlavně Peking a okolí</a:t>
            </a:r>
          </a:p>
          <a:p>
            <a:pPr marL="0" indent="0">
              <a:buNone/>
            </a:pPr>
            <a:r>
              <a:rPr lang="cs-CZ" sz="3800" dirty="0" smtClean="0"/>
              <a:t> </a:t>
            </a:r>
            <a:r>
              <a:rPr lang="cs-CZ" sz="3800" dirty="0"/>
              <a:t> </a:t>
            </a:r>
          </a:p>
          <a:p>
            <a:pPr marL="0" indent="0">
              <a:buNone/>
              <a:defRPr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  </a:t>
            </a:r>
            <a:endParaRPr lang="cs-CZ" sz="3600" dirty="0" smtClean="0"/>
          </a:p>
        </p:txBody>
      </p:sp>
      <p:pic>
        <p:nvPicPr>
          <p:cNvPr id="4098" name="Picture 2" descr="C:\Users\Baruš\Desktop\110px-Flag_of_the_People's_Republic_of_China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27" y="2636912"/>
            <a:ext cx="1458441" cy="92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Peking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Zakázané město</a:t>
            </a:r>
            <a:endParaRPr lang="cs-CZ" sz="20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cs-CZ" sz="2000" dirty="0"/>
              <a:t>bylo postaveno za dynastie Ming v 15. stol</a:t>
            </a:r>
            <a:r>
              <a:rPr lang="cs-CZ" sz="2000" dirty="0" smtClean="0"/>
              <a:t>., vládlo zde 24 císařů</a:t>
            </a:r>
            <a:endParaRPr lang="cs-CZ" sz="2000" dirty="0"/>
          </a:p>
          <a:p>
            <a:pPr marL="0" lvl="0" indent="0">
              <a:buNone/>
            </a:pPr>
            <a:r>
              <a:rPr lang="cs-CZ" sz="2000" dirty="0"/>
              <a:t>nesměl sem nikdo </a:t>
            </a:r>
            <a:r>
              <a:rPr lang="cs-CZ" sz="2000" b="1" dirty="0" smtClean="0"/>
              <a:t>vstoupit –</a:t>
            </a:r>
            <a:r>
              <a:rPr lang="cs-CZ" sz="2000" dirty="0" smtClean="0"/>
              <a:t> trest </a:t>
            </a:r>
            <a:r>
              <a:rPr lang="cs-CZ" sz="2000" dirty="0"/>
              <a:t>smrti, 500 let zakázané město</a:t>
            </a:r>
          </a:p>
          <a:p>
            <a:pPr marL="0" lvl="0" indent="0">
              <a:buNone/>
            </a:pPr>
            <a:r>
              <a:rPr lang="cs-CZ" sz="2000" dirty="0" smtClean="0"/>
              <a:t>čajovny, paláce, chrámy, svatyně</a:t>
            </a:r>
            <a:r>
              <a:rPr lang="cs-CZ" sz="2000" dirty="0"/>
              <a:t>, </a:t>
            </a:r>
            <a:r>
              <a:rPr lang="cs-CZ" sz="2000" dirty="0" smtClean="0"/>
              <a:t>zahrady – asi </a:t>
            </a:r>
            <a:r>
              <a:rPr lang="cs-CZ" sz="2000" dirty="0"/>
              <a:t>800 staveb</a:t>
            </a:r>
          </a:p>
          <a:p>
            <a:pPr marL="0" lvl="0" indent="0">
              <a:buNone/>
            </a:pPr>
            <a:r>
              <a:rPr lang="cs-CZ" sz="2000" dirty="0"/>
              <a:t>v 18. stol. </a:t>
            </a:r>
            <a:r>
              <a:rPr lang="cs-CZ" sz="2000" dirty="0" smtClean="0"/>
              <a:t> vyhořelo, ale </a:t>
            </a:r>
            <a:r>
              <a:rPr lang="cs-CZ" sz="2000" dirty="0"/>
              <a:t>bylo obnoveno</a:t>
            </a:r>
          </a:p>
          <a:p>
            <a:pPr marL="0" lvl="0" indent="0">
              <a:buNone/>
            </a:pPr>
            <a:r>
              <a:rPr lang="cs-CZ" sz="2000" dirty="0"/>
              <a:t>v </a:t>
            </a:r>
            <a:r>
              <a:rPr lang="cs-CZ" sz="2000" dirty="0" smtClean="0"/>
              <a:t>UNESCO – Císařský </a:t>
            </a:r>
            <a:r>
              <a:rPr lang="cs-CZ" sz="2000" dirty="0"/>
              <a:t>palác </a:t>
            </a:r>
            <a:r>
              <a:rPr lang="cs-CZ" sz="2000" dirty="0" smtClean="0"/>
              <a:t>– kolem </a:t>
            </a:r>
            <a:r>
              <a:rPr lang="cs-CZ" sz="2000" dirty="0"/>
              <a:t>9000 místností, zimní palác, Síň nejvyšší harmonie, korunovace, oslavy, svatby, </a:t>
            </a:r>
            <a:r>
              <a:rPr lang="cs-CZ" sz="2000" dirty="0" smtClean="0"/>
              <a:t>pohřby</a:t>
            </a:r>
            <a:r>
              <a:rPr lang="cs-CZ" sz="2000" dirty="0"/>
              <a:t> </a:t>
            </a:r>
          </a:p>
          <a:p>
            <a:r>
              <a:rPr lang="cs-CZ" sz="2000" dirty="0"/>
              <a:t> </a:t>
            </a:r>
            <a:r>
              <a:rPr lang="cs-CZ" sz="2000" b="1" dirty="0">
                <a:solidFill>
                  <a:srgbClr val="C00000"/>
                </a:solidFill>
              </a:rPr>
              <a:t>Chrám nebes</a:t>
            </a:r>
          </a:p>
          <a:p>
            <a:pPr marL="0" indent="0">
              <a:buNone/>
            </a:pPr>
            <a:r>
              <a:rPr lang="cs-CZ" sz="2000" dirty="0" smtClean="0"/>
              <a:t> </a:t>
            </a:r>
            <a:r>
              <a:rPr lang="cs-CZ" sz="2000" dirty="0"/>
              <a:t>UNESCO, nejvýznamnější buddhistický chrám v Číně z 15. stol.</a:t>
            </a:r>
          </a:p>
          <a:p>
            <a:pPr marL="0" indent="0">
              <a:buNone/>
            </a:pPr>
            <a:r>
              <a:rPr lang="cs-CZ" sz="2000" dirty="0" smtClean="0"/>
              <a:t> </a:t>
            </a:r>
            <a:r>
              <a:rPr lang="cs-CZ" sz="2000" dirty="0"/>
              <a:t>kruhovitá stavba vysoká asi 38 </a:t>
            </a:r>
            <a:r>
              <a:rPr lang="cs-CZ" sz="2000" dirty="0" smtClean="0"/>
              <a:t>m,  </a:t>
            </a:r>
            <a:r>
              <a:rPr lang="cs-CZ" sz="2000" dirty="0"/>
              <a:t>nejdůležitější náboženské </a:t>
            </a:r>
            <a:r>
              <a:rPr lang="cs-CZ" sz="2000" dirty="0" smtClean="0"/>
              <a:t>oslavy</a:t>
            </a:r>
            <a:r>
              <a:rPr lang="cs-CZ" sz="2000" dirty="0"/>
              <a:t> </a:t>
            </a:r>
          </a:p>
          <a:p>
            <a:r>
              <a:rPr lang="cs-CZ" sz="2000" b="1" dirty="0" smtClean="0">
                <a:solidFill>
                  <a:srgbClr val="C00000"/>
                </a:solidFill>
              </a:rPr>
              <a:t>Náměstí </a:t>
            </a:r>
            <a:r>
              <a:rPr lang="cs-CZ" sz="2000" b="1" dirty="0">
                <a:solidFill>
                  <a:srgbClr val="C00000"/>
                </a:solidFill>
              </a:rPr>
              <a:t>Nebeského klidu</a:t>
            </a:r>
          </a:p>
          <a:p>
            <a:pPr marL="0" lvl="0" indent="0">
              <a:buNone/>
            </a:pPr>
            <a:r>
              <a:rPr lang="cs-CZ" sz="2000" dirty="0"/>
              <a:t>největší náměstí </a:t>
            </a:r>
            <a:r>
              <a:rPr lang="cs-CZ" sz="2000" dirty="0" smtClean="0"/>
              <a:t>světa, mauzoleum </a:t>
            </a:r>
            <a:r>
              <a:rPr lang="cs-CZ" sz="2000" dirty="0" err="1"/>
              <a:t>Mao-Ce-Tunga</a:t>
            </a:r>
            <a:r>
              <a:rPr lang="cs-CZ" sz="2000" dirty="0"/>
              <a:t> – diktátorský vládce ten roku 1949 nastolil komunismus v </a:t>
            </a:r>
            <a:r>
              <a:rPr lang="cs-CZ" sz="2000" dirty="0" smtClean="0"/>
              <a:t>Čině, součástí </a:t>
            </a:r>
            <a:r>
              <a:rPr lang="cs-CZ" sz="2000" dirty="0"/>
              <a:t>náměstí je </a:t>
            </a:r>
            <a:r>
              <a:rPr lang="cs-CZ" sz="2000" dirty="0" smtClean="0"/>
              <a:t>Čínské </a:t>
            </a:r>
            <a:r>
              <a:rPr lang="cs-CZ" sz="2000" dirty="0"/>
              <a:t>národní </a:t>
            </a:r>
            <a:r>
              <a:rPr lang="cs-CZ" sz="2000" dirty="0" smtClean="0"/>
              <a:t>muzeum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057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Peking – Chrám nebes a Zakázané město</a:t>
            </a: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1800" i="1" dirty="0" smtClean="0"/>
              <a:t>obr. 8                                                                        obr. 9</a:t>
            </a:r>
            <a:endParaRPr lang="cs-CZ" sz="1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8712"/>
            <a:ext cx="4752528" cy="516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28" y="1598712"/>
            <a:ext cx="4392488" cy="509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5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Okolí Pekingu</a:t>
            </a:r>
            <a:endParaRPr lang="cs-CZ" sz="36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Čínské Císařské hrobky</a:t>
            </a:r>
          </a:p>
          <a:p>
            <a:pPr marL="0" lvl="0" indent="0">
              <a:buNone/>
            </a:pPr>
            <a:r>
              <a:rPr lang="cs-CZ" dirty="0"/>
              <a:t>UNESCO, dynastie Ming </a:t>
            </a:r>
            <a:r>
              <a:rPr lang="cs-CZ" dirty="0" smtClean="0"/>
              <a:t>15. – 16</a:t>
            </a:r>
            <a:r>
              <a:rPr lang="cs-CZ" dirty="0"/>
              <a:t>. stol a </a:t>
            </a:r>
            <a:r>
              <a:rPr lang="cs-CZ" dirty="0" err="1"/>
              <a:t>Čing</a:t>
            </a:r>
            <a:r>
              <a:rPr lang="cs-CZ" dirty="0"/>
              <a:t> </a:t>
            </a:r>
            <a:r>
              <a:rPr lang="cs-CZ" dirty="0" smtClean="0"/>
              <a:t>17. – 18. stol., Klasická </a:t>
            </a:r>
            <a:r>
              <a:rPr lang="cs-CZ" dirty="0"/>
              <a:t>čínská </a:t>
            </a:r>
            <a:r>
              <a:rPr lang="cs-CZ" dirty="0" smtClean="0"/>
              <a:t>mauzolea</a:t>
            </a:r>
            <a:r>
              <a:rPr lang="cs-CZ" dirty="0"/>
              <a:t> </a:t>
            </a:r>
          </a:p>
          <a:p>
            <a:r>
              <a:rPr lang="cs-CZ" b="1" dirty="0">
                <a:solidFill>
                  <a:srgbClr val="C00000"/>
                </a:solidFill>
              </a:rPr>
              <a:t>Velká čínská zeď</a:t>
            </a:r>
          </a:p>
          <a:p>
            <a:pPr marL="0" lvl="0" indent="0">
              <a:buNone/>
            </a:pPr>
            <a:r>
              <a:rPr lang="cs-CZ" dirty="0"/>
              <a:t>UNESCO, stavěla se zhruba asi 2000 </a:t>
            </a:r>
            <a:r>
              <a:rPr lang="cs-CZ" dirty="0" smtClean="0"/>
              <a:t>let – začala </a:t>
            </a:r>
            <a:r>
              <a:rPr lang="cs-CZ" dirty="0"/>
              <a:t>se stavět 3</a:t>
            </a:r>
            <a:r>
              <a:rPr lang="cs-CZ" dirty="0" smtClean="0"/>
              <a:t>. stol</a:t>
            </a:r>
            <a:r>
              <a:rPr lang="cs-CZ" dirty="0"/>
              <a:t>. </a:t>
            </a:r>
            <a:r>
              <a:rPr lang="cs-CZ" dirty="0" smtClean="0"/>
              <a:t>př. </a:t>
            </a:r>
            <a:r>
              <a:rPr lang="cs-CZ" dirty="0"/>
              <a:t>n</a:t>
            </a:r>
            <a:r>
              <a:rPr lang="cs-CZ" dirty="0" smtClean="0"/>
              <a:t>. l</a:t>
            </a:r>
            <a:r>
              <a:rPr lang="cs-CZ" dirty="0"/>
              <a:t>., hlavní práce v 14</a:t>
            </a:r>
            <a:r>
              <a:rPr lang="cs-CZ" dirty="0" smtClean="0"/>
              <a:t>. – 17. stol</a:t>
            </a:r>
            <a:r>
              <a:rPr lang="cs-CZ" dirty="0"/>
              <a:t>. za dynastie </a:t>
            </a:r>
            <a:r>
              <a:rPr lang="cs-CZ" dirty="0" smtClean="0"/>
              <a:t>Ming, kopírovala </a:t>
            </a:r>
            <a:r>
              <a:rPr lang="cs-CZ" dirty="0"/>
              <a:t>hedvábnou </a:t>
            </a:r>
            <a:r>
              <a:rPr lang="cs-CZ" dirty="0" smtClean="0"/>
              <a:t>stezku, dlouhá </a:t>
            </a:r>
            <a:r>
              <a:rPr lang="cs-CZ" dirty="0"/>
              <a:t>přes </a:t>
            </a:r>
            <a:r>
              <a:rPr lang="cs-CZ" dirty="0" smtClean="0"/>
              <a:t>6.000 km</a:t>
            </a:r>
          </a:p>
          <a:p>
            <a:pPr marL="0" lvl="0" indent="0">
              <a:buNone/>
            </a:pPr>
            <a:r>
              <a:rPr lang="cs-CZ" dirty="0" smtClean="0"/>
              <a:t>(</a:t>
            </a:r>
            <a:r>
              <a:rPr lang="cs-CZ" dirty="0"/>
              <a:t>v roce 2008 objeveny další části dnes kolem 8 000 km), ochrana proti mongolským </a:t>
            </a:r>
            <a:r>
              <a:rPr lang="cs-CZ" dirty="0" smtClean="0"/>
              <a:t>vpádům, jsou </a:t>
            </a:r>
            <a:r>
              <a:rPr lang="cs-CZ" dirty="0"/>
              <a:t>zpřístupněna jen některá místa, je z různých materiálů</a:t>
            </a:r>
          </a:p>
          <a:p>
            <a:pPr marL="0" lvl="0" indent="0">
              <a:buNone/>
            </a:pPr>
            <a:r>
              <a:rPr lang="cs-CZ" dirty="0"/>
              <a:t>má asi 25 000 strážních </a:t>
            </a:r>
            <a:r>
              <a:rPr lang="cs-CZ" dirty="0" smtClean="0"/>
              <a:t>věží, Nový </a:t>
            </a:r>
            <a:r>
              <a:rPr lang="cs-CZ" dirty="0"/>
              <a:t>div </a:t>
            </a:r>
            <a:r>
              <a:rPr lang="cs-CZ" dirty="0" smtClean="0"/>
              <a:t>světa – vyhrál </a:t>
            </a:r>
            <a:r>
              <a:rPr lang="cs-CZ" dirty="0"/>
              <a:t>anketu v roce </a:t>
            </a:r>
            <a:r>
              <a:rPr lang="cs-CZ" dirty="0" smtClean="0"/>
              <a:t>2007</a:t>
            </a:r>
            <a:r>
              <a:rPr lang="cs-CZ" dirty="0"/>
              <a:t>  </a:t>
            </a:r>
          </a:p>
          <a:p>
            <a:r>
              <a:rPr lang="cs-CZ" b="1" dirty="0">
                <a:solidFill>
                  <a:srgbClr val="C00000"/>
                </a:solidFill>
              </a:rPr>
              <a:t>Letní palác</a:t>
            </a:r>
          </a:p>
          <a:p>
            <a:pPr marL="0" lvl="0" indent="0">
              <a:buNone/>
            </a:pPr>
            <a:r>
              <a:rPr lang="cs-CZ" dirty="0"/>
              <a:t>UNESCO, letní čínský palác z 18. stol., ručně hloubené </a:t>
            </a:r>
            <a:r>
              <a:rPr lang="cs-CZ" dirty="0" smtClean="0"/>
              <a:t>jezero</a:t>
            </a:r>
            <a:endParaRPr lang="cs-CZ" dirty="0"/>
          </a:p>
          <a:p>
            <a:r>
              <a:rPr lang="cs-CZ" b="1" dirty="0" err="1">
                <a:solidFill>
                  <a:srgbClr val="C00000"/>
                </a:solidFill>
              </a:rPr>
              <a:t>Qufu</a:t>
            </a:r>
            <a:endParaRPr lang="cs-CZ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cs-CZ" dirty="0"/>
              <a:t>UNESCO, budhistické poutní </a:t>
            </a:r>
            <a:r>
              <a:rPr lang="cs-CZ" dirty="0" smtClean="0"/>
              <a:t>místo, zakladatel </a:t>
            </a:r>
            <a:r>
              <a:rPr lang="cs-CZ" dirty="0"/>
              <a:t>Konfucius </a:t>
            </a:r>
            <a:r>
              <a:rPr lang="cs-CZ" dirty="0" smtClean="0"/>
              <a:t>(čínský </a:t>
            </a:r>
            <a:r>
              <a:rPr lang="cs-CZ" dirty="0"/>
              <a:t>filosof</a:t>
            </a:r>
            <a:r>
              <a:rPr lang="cs-CZ" dirty="0" smtClean="0"/>
              <a:t>) = </a:t>
            </a:r>
            <a:r>
              <a:rPr lang="cs-CZ" dirty="0"/>
              <a:t>konfucianismus </a:t>
            </a:r>
            <a:r>
              <a:rPr lang="cs-CZ" dirty="0" smtClean="0"/>
              <a:t>(5 st. př. </a:t>
            </a:r>
            <a:r>
              <a:rPr lang="cs-CZ" dirty="0"/>
              <a:t>n</a:t>
            </a:r>
            <a:r>
              <a:rPr lang="cs-CZ" dirty="0" smtClean="0"/>
              <a:t>. l.),  hlavní </a:t>
            </a:r>
            <a:r>
              <a:rPr lang="cs-CZ" dirty="0"/>
              <a:t>památka Chrám Konfucius – 11 st.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1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 Jiné čínské destinace</a:t>
            </a:r>
            <a:endParaRPr lang="cs-CZ" sz="40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457321"/>
          </a:xfrm>
        </p:spPr>
        <p:txBody>
          <a:bodyPr>
            <a:noAutofit/>
          </a:bodyPr>
          <a:lstStyle/>
          <a:p>
            <a:r>
              <a:rPr lang="cs-CZ" sz="1800" b="1" dirty="0" err="1">
                <a:solidFill>
                  <a:srgbClr val="C00000"/>
                </a:solidFill>
              </a:rPr>
              <a:t>Xi-an</a:t>
            </a:r>
            <a:endParaRPr lang="cs-CZ" sz="1800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cs-CZ" sz="1800" dirty="0" smtClean="0"/>
              <a:t>hrobka prvního </a:t>
            </a:r>
            <a:r>
              <a:rPr lang="cs-CZ" sz="1800" dirty="0"/>
              <a:t>císaře= Terakotová </a:t>
            </a:r>
            <a:r>
              <a:rPr lang="cs-CZ" sz="1800" dirty="0" smtClean="0"/>
              <a:t>armáda, UNESCO</a:t>
            </a:r>
            <a:r>
              <a:rPr lang="cs-CZ" sz="1800" dirty="0"/>
              <a:t>, </a:t>
            </a:r>
            <a:r>
              <a:rPr lang="cs-CZ" sz="1800" dirty="0" smtClean="0"/>
              <a:t>3. stol. př. n. l</a:t>
            </a:r>
            <a:r>
              <a:rPr lang="cs-CZ" sz="1800" dirty="0"/>
              <a:t>.</a:t>
            </a:r>
          </a:p>
          <a:p>
            <a:pPr marL="0" lvl="0" indent="0">
              <a:buNone/>
            </a:pPr>
            <a:r>
              <a:rPr lang="cs-CZ" sz="1800" dirty="0"/>
              <a:t>objevena r. 1974 při dělnických </a:t>
            </a:r>
            <a:r>
              <a:rPr lang="cs-CZ" sz="1800" dirty="0" smtClean="0"/>
              <a:t>prací,  7000 </a:t>
            </a:r>
            <a:r>
              <a:rPr lang="cs-CZ" sz="1800" dirty="0"/>
              <a:t>postav vojáků v nadživotní velikosti a každý má jiný výraz, 600 koní i s </a:t>
            </a:r>
            <a:r>
              <a:rPr lang="cs-CZ" sz="1800" dirty="0" smtClean="0"/>
              <a:t>povozy, terakota </a:t>
            </a:r>
            <a:r>
              <a:rPr lang="cs-CZ" sz="1800" dirty="0"/>
              <a:t>= hlína k výrobě </a:t>
            </a:r>
            <a:r>
              <a:rPr lang="cs-CZ" sz="1800" dirty="0" smtClean="0"/>
              <a:t>keramiky</a:t>
            </a:r>
            <a:r>
              <a:rPr lang="cs-CZ" sz="1800" dirty="0"/>
              <a:t> </a:t>
            </a:r>
          </a:p>
          <a:p>
            <a:r>
              <a:rPr lang="cs-CZ" sz="1800" b="1" dirty="0" err="1">
                <a:solidFill>
                  <a:srgbClr val="C00000"/>
                </a:solidFill>
              </a:rPr>
              <a:t>Suzhou</a:t>
            </a:r>
            <a:endParaRPr lang="cs-CZ" sz="1800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cs-CZ" sz="1800" dirty="0" smtClean="0"/>
              <a:t> </a:t>
            </a:r>
            <a:r>
              <a:rPr lang="cs-CZ" sz="1800" dirty="0"/>
              <a:t>UNESCO, klasické čínské </a:t>
            </a:r>
            <a:r>
              <a:rPr lang="cs-CZ" sz="1800" dirty="0" smtClean="0"/>
              <a:t>zahrady, 17. – 18</a:t>
            </a:r>
            <a:r>
              <a:rPr lang="cs-CZ" sz="1800" dirty="0"/>
              <a:t>. stol</a:t>
            </a:r>
            <a:r>
              <a:rPr lang="cs-CZ" sz="1800" dirty="0" smtClean="0"/>
              <a:t>., čajovny</a:t>
            </a:r>
            <a:r>
              <a:rPr lang="cs-CZ" sz="1800" dirty="0"/>
              <a:t>, pagody, </a:t>
            </a:r>
            <a:r>
              <a:rPr lang="cs-CZ" sz="1800" dirty="0" smtClean="0"/>
              <a:t>svatyně</a:t>
            </a:r>
          </a:p>
          <a:p>
            <a:pPr marL="0" lvl="0" indent="0">
              <a:buNone/>
            </a:pPr>
            <a:endParaRPr lang="cs-CZ" sz="1800" dirty="0"/>
          </a:p>
          <a:p>
            <a:r>
              <a:rPr lang="cs-CZ" sz="1800" b="1" dirty="0" smtClean="0"/>
              <a:t>Poutní </a:t>
            </a:r>
            <a:r>
              <a:rPr lang="cs-CZ" sz="1800" b="1" dirty="0"/>
              <a:t>místa</a:t>
            </a:r>
            <a:endParaRPr lang="cs-CZ" sz="1800" dirty="0"/>
          </a:p>
          <a:p>
            <a:r>
              <a:rPr lang="cs-CZ" sz="1800" dirty="0">
                <a:solidFill>
                  <a:srgbClr val="C00000"/>
                </a:solidFill>
              </a:rPr>
              <a:t> </a:t>
            </a:r>
            <a:r>
              <a:rPr lang="cs-CZ" sz="1800" b="1" dirty="0" err="1" smtClean="0">
                <a:solidFill>
                  <a:srgbClr val="C00000"/>
                </a:solidFill>
              </a:rPr>
              <a:t>Emei</a:t>
            </a:r>
            <a:r>
              <a:rPr lang="cs-CZ" sz="1800" b="1" dirty="0" smtClean="0">
                <a:solidFill>
                  <a:srgbClr val="C00000"/>
                </a:solidFill>
              </a:rPr>
              <a:t> </a:t>
            </a:r>
            <a:r>
              <a:rPr lang="cs-CZ" sz="1800" b="1" dirty="0" err="1">
                <a:solidFill>
                  <a:srgbClr val="C00000"/>
                </a:solidFill>
              </a:rPr>
              <a:t>Shan</a:t>
            </a:r>
            <a:endParaRPr lang="cs-CZ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1800" dirty="0" smtClean="0"/>
              <a:t>      UNESCO</a:t>
            </a:r>
            <a:r>
              <a:rPr lang="cs-CZ" sz="1800" dirty="0"/>
              <a:t>, posvátná budhistická hora </a:t>
            </a:r>
            <a:r>
              <a:rPr lang="cs-CZ" sz="1800" dirty="0" smtClean="0"/>
              <a:t>(3099m),  </a:t>
            </a:r>
            <a:r>
              <a:rPr lang="cs-CZ" sz="1800" dirty="0"/>
              <a:t>známá podle sochy </a:t>
            </a:r>
            <a:r>
              <a:rPr lang="cs-CZ" sz="1800" dirty="0" smtClean="0"/>
              <a:t>Lešenský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</a:t>
            </a:r>
            <a:r>
              <a:rPr lang="cs-CZ" sz="1800" dirty="0" err="1" smtClean="0"/>
              <a:t>buddha</a:t>
            </a:r>
            <a:r>
              <a:rPr lang="cs-CZ" sz="1800" dirty="0" smtClean="0"/>
              <a:t> – největší </a:t>
            </a:r>
            <a:r>
              <a:rPr lang="cs-CZ" sz="1800" dirty="0"/>
              <a:t>na světě 71 m ze 7. stol., vytesaná do </a:t>
            </a:r>
            <a:r>
              <a:rPr lang="cs-CZ" sz="1800" dirty="0" smtClean="0"/>
              <a:t>hory</a:t>
            </a:r>
            <a:endParaRPr lang="cs-CZ" sz="1800" dirty="0"/>
          </a:p>
          <a:p>
            <a:r>
              <a:rPr lang="cs-CZ" sz="1800" b="1" dirty="0" smtClean="0">
                <a:solidFill>
                  <a:srgbClr val="C00000"/>
                </a:solidFill>
              </a:rPr>
              <a:t>Posvátné </a:t>
            </a:r>
            <a:r>
              <a:rPr lang="cs-CZ" sz="1800" b="1" dirty="0">
                <a:solidFill>
                  <a:srgbClr val="C00000"/>
                </a:solidFill>
              </a:rPr>
              <a:t>hory </a:t>
            </a:r>
            <a:r>
              <a:rPr lang="cs-CZ" sz="1800" dirty="0" smtClean="0"/>
              <a:t>– </a:t>
            </a:r>
            <a:r>
              <a:rPr lang="cs-CZ" sz="1800" b="1" dirty="0" err="1" smtClean="0"/>
              <a:t>Wutai</a:t>
            </a:r>
            <a:r>
              <a:rPr lang="cs-CZ" sz="1800" b="1" dirty="0" smtClean="0"/>
              <a:t> </a:t>
            </a:r>
            <a:r>
              <a:rPr lang="cs-CZ" sz="1800" b="1" dirty="0" err="1"/>
              <a:t>Shan</a:t>
            </a:r>
            <a:r>
              <a:rPr lang="cs-CZ" sz="1800" b="1" dirty="0"/>
              <a:t>, </a:t>
            </a:r>
            <a:r>
              <a:rPr lang="cs-CZ" sz="1800" b="1" dirty="0" err="1"/>
              <a:t>Emei</a:t>
            </a:r>
            <a:r>
              <a:rPr lang="cs-CZ" sz="1800" b="1" dirty="0"/>
              <a:t> </a:t>
            </a:r>
            <a:r>
              <a:rPr lang="cs-CZ" sz="1800" b="1" dirty="0" err="1" smtClean="0"/>
              <a:t>Shan</a:t>
            </a:r>
            <a:r>
              <a:rPr lang="cs-CZ" sz="1800" b="1" dirty="0" smtClean="0"/>
              <a:t>,  </a:t>
            </a:r>
            <a:r>
              <a:rPr lang="cs-CZ" sz="1800" b="1" dirty="0" err="1" smtClean="0"/>
              <a:t>Tchaj-šan</a:t>
            </a:r>
            <a:r>
              <a:rPr lang="cs-CZ" sz="1800" b="1" dirty="0" smtClean="0"/>
              <a:t> </a:t>
            </a:r>
            <a:r>
              <a:rPr lang="cs-CZ" sz="1800" dirty="0" smtClean="0"/>
              <a:t>1545, nejposvátnější hora Číny</a:t>
            </a:r>
          </a:p>
          <a:p>
            <a:r>
              <a:rPr lang="cs-CZ" sz="1800" b="1" dirty="0" err="1">
                <a:solidFill>
                  <a:srgbClr val="C00000"/>
                </a:solidFill>
              </a:rPr>
              <a:t>Wudang-Shan</a:t>
            </a:r>
            <a:r>
              <a:rPr lang="cs-CZ" sz="1800" dirty="0"/>
              <a:t> – pohoří, UNESCO, </a:t>
            </a:r>
            <a:r>
              <a:rPr lang="cs-CZ" sz="1800" dirty="0" smtClean="0"/>
              <a:t>buddhistické </a:t>
            </a:r>
            <a:r>
              <a:rPr lang="cs-CZ" sz="1800" dirty="0"/>
              <a:t>chrámy </a:t>
            </a:r>
            <a:r>
              <a:rPr lang="cs-CZ" sz="1800" dirty="0" smtClean="0"/>
              <a:t>7 – 17. st</a:t>
            </a:r>
            <a:endParaRPr lang="cs-CZ" sz="1800" dirty="0"/>
          </a:p>
          <a:p>
            <a:r>
              <a:rPr lang="cs-CZ" sz="1800" dirty="0">
                <a:solidFill>
                  <a:srgbClr val="C00000"/>
                </a:solidFill>
              </a:rPr>
              <a:t> </a:t>
            </a:r>
            <a:r>
              <a:rPr lang="cs-CZ" sz="1800" b="1" dirty="0" smtClean="0">
                <a:solidFill>
                  <a:srgbClr val="C00000"/>
                </a:solidFill>
              </a:rPr>
              <a:t>jeskyně </a:t>
            </a:r>
            <a:r>
              <a:rPr lang="cs-CZ" sz="1800" b="1" dirty="0" err="1">
                <a:solidFill>
                  <a:srgbClr val="C00000"/>
                </a:solidFill>
              </a:rPr>
              <a:t>Lung-men</a:t>
            </a:r>
            <a:r>
              <a:rPr lang="cs-CZ" sz="1800" dirty="0">
                <a:solidFill>
                  <a:srgbClr val="C00000"/>
                </a:solidFill>
              </a:rPr>
              <a:t> </a:t>
            </a:r>
            <a:r>
              <a:rPr lang="cs-CZ" sz="1800" dirty="0"/>
              <a:t>– UNESCO, kamenné sochy bohů, různé stáří</a:t>
            </a:r>
            <a:r>
              <a:rPr lang="cs-CZ" sz="1800" dirty="0" smtClean="0"/>
              <a:t>, skalní chrámy                                  </a:t>
            </a:r>
            <a:endParaRPr lang="cs-CZ" sz="1800" dirty="0"/>
          </a:p>
          <a:p>
            <a:r>
              <a:rPr lang="cs-CZ" sz="1800" b="1" dirty="0" smtClean="0">
                <a:solidFill>
                  <a:srgbClr val="C00000"/>
                </a:solidFill>
              </a:rPr>
              <a:t>jeskyně </a:t>
            </a:r>
            <a:r>
              <a:rPr lang="cs-CZ" sz="1800" b="1" dirty="0" err="1">
                <a:solidFill>
                  <a:srgbClr val="C00000"/>
                </a:solidFill>
              </a:rPr>
              <a:t>Mo-kao</a:t>
            </a:r>
            <a:r>
              <a:rPr lang="cs-CZ" sz="1800" dirty="0">
                <a:solidFill>
                  <a:srgbClr val="C00000"/>
                </a:solidFill>
              </a:rPr>
              <a:t> </a:t>
            </a:r>
            <a:r>
              <a:rPr lang="cs-CZ" sz="1800" dirty="0"/>
              <a:t>– UNESCO, jeskyně 1000 Buddhů,  4 </a:t>
            </a:r>
            <a:r>
              <a:rPr lang="cs-CZ" sz="1800" dirty="0" smtClean="0"/>
              <a:t>. – 11</a:t>
            </a:r>
            <a:r>
              <a:rPr lang="cs-CZ" sz="1800" dirty="0"/>
              <a:t>. </a:t>
            </a:r>
            <a:r>
              <a:rPr lang="cs-CZ" sz="1800" dirty="0" smtClean="0"/>
              <a:t>století (znovuobjevena </a:t>
            </a:r>
            <a:r>
              <a:rPr lang="cs-CZ" sz="1800" dirty="0"/>
              <a:t>v r</a:t>
            </a:r>
            <a:r>
              <a:rPr lang="cs-CZ" sz="1800" dirty="0" smtClean="0"/>
              <a:t>. 1900</a:t>
            </a:r>
            <a:r>
              <a:rPr lang="cs-CZ" sz="1800" dirty="0"/>
              <a:t>, obsahuje přes 60 000 náboženských textů, </a:t>
            </a:r>
            <a:r>
              <a:rPr lang="cs-CZ" sz="1800" dirty="0" smtClean="0"/>
              <a:t>nástěnných </a:t>
            </a:r>
            <a:r>
              <a:rPr lang="cs-CZ" sz="1800" dirty="0"/>
              <a:t>maleb , v 11. </a:t>
            </a:r>
            <a:r>
              <a:rPr lang="cs-CZ" sz="1800" dirty="0" smtClean="0"/>
              <a:t>st</a:t>
            </a:r>
            <a:r>
              <a:rPr lang="cs-CZ" sz="1800" dirty="0"/>
              <a:t>. Byla zapečetěna kvůli muslimům, leží na hedvábné </a:t>
            </a:r>
            <a:r>
              <a:rPr lang="cs-CZ" sz="1800" dirty="0" smtClean="0"/>
              <a:t>stezce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969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Terakotová armáda </a:t>
            </a:r>
            <a:r>
              <a:rPr lang="cs-CZ" sz="1600" i="1" dirty="0" smtClean="0"/>
              <a:t>obr. 10</a:t>
            </a:r>
            <a:endParaRPr lang="cs-CZ" sz="1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72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8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Autonomní oblasti Číny 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40000" lnSpcReduction="20000"/>
          </a:bodyPr>
          <a:lstStyle/>
          <a:p>
            <a:r>
              <a:rPr lang="cs-CZ" sz="4200" b="1" dirty="0">
                <a:solidFill>
                  <a:srgbClr val="C00000"/>
                </a:solidFill>
              </a:rPr>
              <a:t>Hongkong</a:t>
            </a:r>
          </a:p>
          <a:p>
            <a:pPr marL="0" lvl="0" indent="0">
              <a:buNone/>
            </a:pPr>
            <a:r>
              <a:rPr lang="cs-CZ" sz="4200" dirty="0"/>
              <a:t>byl britskou kolonií (vrácen r. 1997</a:t>
            </a:r>
            <a:r>
              <a:rPr lang="cs-CZ" sz="4200" dirty="0" smtClean="0"/>
              <a:t>), má </a:t>
            </a:r>
            <a:r>
              <a:rPr lang="cs-CZ" sz="4200" dirty="0"/>
              <a:t>svoji samosprávu </a:t>
            </a:r>
            <a:r>
              <a:rPr lang="cs-CZ" sz="4200" dirty="0" smtClean="0"/>
              <a:t>, patří </a:t>
            </a:r>
            <a:r>
              <a:rPr lang="cs-CZ" sz="4200" dirty="0"/>
              <a:t>mezi asijské </a:t>
            </a:r>
            <a:r>
              <a:rPr lang="cs-CZ" sz="4200" dirty="0" smtClean="0"/>
              <a:t>tygry, profesionální CR</a:t>
            </a:r>
          </a:p>
          <a:p>
            <a:pPr marL="0" lvl="0" indent="0">
              <a:buNone/>
            </a:pPr>
            <a:endParaRPr lang="cs-CZ" sz="4200" dirty="0"/>
          </a:p>
          <a:p>
            <a:r>
              <a:rPr lang="cs-CZ" sz="4200" u="sng" dirty="0"/>
              <a:t> </a:t>
            </a:r>
            <a:r>
              <a:rPr lang="cs-CZ" sz="4200" b="1" dirty="0">
                <a:solidFill>
                  <a:srgbClr val="C00000"/>
                </a:solidFill>
              </a:rPr>
              <a:t>Macao</a:t>
            </a:r>
          </a:p>
          <a:p>
            <a:pPr marL="0" lvl="0" indent="0">
              <a:buNone/>
            </a:pPr>
            <a:r>
              <a:rPr lang="cs-CZ" sz="4200" dirty="0"/>
              <a:t>bývalá portugalská kolonie (vráceno r. 1999</a:t>
            </a:r>
            <a:r>
              <a:rPr lang="cs-CZ" sz="4200" dirty="0" smtClean="0"/>
              <a:t>), historické </a:t>
            </a:r>
            <a:r>
              <a:rPr lang="cs-CZ" sz="4200" dirty="0"/>
              <a:t>centrum v  </a:t>
            </a:r>
            <a:r>
              <a:rPr lang="cs-CZ" sz="4200" dirty="0" smtClean="0"/>
              <a:t>UNESCO</a:t>
            </a:r>
          </a:p>
          <a:p>
            <a:pPr marL="0" lvl="0" indent="0">
              <a:buNone/>
            </a:pPr>
            <a:r>
              <a:rPr lang="cs-CZ" sz="4200" dirty="0"/>
              <a:t> </a:t>
            </a:r>
          </a:p>
          <a:p>
            <a:r>
              <a:rPr lang="cs-CZ" sz="4200" b="1" dirty="0" smtClean="0">
                <a:solidFill>
                  <a:srgbClr val="C00000"/>
                </a:solidFill>
              </a:rPr>
              <a:t>Tchaj-wan (ostrov</a:t>
            </a:r>
            <a:r>
              <a:rPr lang="cs-CZ" sz="4200" b="1" dirty="0">
                <a:solidFill>
                  <a:srgbClr val="C00000"/>
                </a:solidFill>
              </a:rPr>
              <a:t>)</a:t>
            </a:r>
          </a:p>
          <a:p>
            <a:pPr marL="0" lvl="0" indent="0">
              <a:buNone/>
            </a:pPr>
            <a:r>
              <a:rPr lang="cs-CZ" sz="4200" dirty="0" smtClean="0"/>
              <a:t>Hlavní město </a:t>
            </a:r>
            <a:r>
              <a:rPr lang="cs-CZ" sz="4200" dirty="0" err="1" smtClean="0"/>
              <a:t>Taipei</a:t>
            </a:r>
            <a:r>
              <a:rPr lang="cs-CZ" sz="4200" dirty="0" smtClean="0"/>
              <a:t>, usiluje </a:t>
            </a:r>
            <a:r>
              <a:rPr lang="cs-CZ" sz="4200" dirty="0"/>
              <a:t>o </a:t>
            </a:r>
            <a:r>
              <a:rPr lang="cs-CZ" sz="4200" dirty="0" smtClean="0"/>
              <a:t>samostatnost</a:t>
            </a:r>
            <a:r>
              <a:rPr lang="cs-CZ" sz="4200" dirty="0"/>
              <a:t> </a:t>
            </a:r>
            <a:endParaRPr lang="cs-CZ" sz="4200" dirty="0" smtClean="0"/>
          </a:p>
          <a:p>
            <a:pPr marL="0" lvl="0" indent="0">
              <a:buNone/>
            </a:pPr>
            <a:endParaRPr lang="cs-CZ" sz="4200" dirty="0"/>
          </a:p>
          <a:p>
            <a:r>
              <a:rPr lang="cs-CZ" sz="4200" b="1" dirty="0">
                <a:solidFill>
                  <a:srgbClr val="C00000"/>
                </a:solidFill>
              </a:rPr>
              <a:t>Tibet</a:t>
            </a:r>
          </a:p>
          <a:p>
            <a:pPr marL="0" lvl="0" indent="0">
              <a:buNone/>
            </a:pPr>
            <a:r>
              <a:rPr lang="cs-CZ" sz="4200" dirty="0"/>
              <a:t>r. 1912 získal do 50 let </a:t>
            </a:r>
            <a:r>
              <a:rPr lang="cs-CZ" sz="4200" dirty="0" smtClean="0"/>
              <a:t>samostatnost, sídlo </a:t>
            </a:r>
            <a:r>
              <a:rPr lang="cs-CZ" sz="4200" dirty="0"/>
              <a:t>dalajlámy (nejvyšší představitel Tibetu) </a:t>
            </a:r>
          </a:p>
          <a:p>
            <a:pPr marL="0" indent="0">
              <a:buNone/>
            </a:pPr>
            <a:r>
              <a:rPr lang="cs-CZ" sz="4200" dirty="0" smtClean="0"/>
              <a:t>CR – náboženská </a:t>
            </a:r>
            <a:r>
              <a:rPr lang="cs-CZ" sz="4200" dirty="0"/>
              <a:t>a vysokohorská </a:t>
            </a:r>
            <a:r>
              <a:rPr lang="cs-CZ" sz="4200" dirty="0" smtClean="0"/>
              <a:t>turistika, v</a:t>
            </a:r>
            <a:r>
              <a:rPr lang="cs-CZ" sz="4200" dirty="0"/>
              <a:t> r. 2006 železnice do </a:t>
            </a:r>
            <a:r>
              <a:rPr lang="cs-CZ" sz="4200" dirty="0" smtClean="0"/>
              <a:t>Tibetu, do </a:t>
            </a:r>
            <a:r>
              <a:rPr lang="cs-CZ" sz="4200" dirty="0"/>
              <a:t>budoucna budovat služby</a:t>
            </a:r>
          </a:p>
          <a:p>
            <a:pPr marL="0" lvl="0" indent="0">
              <a:buNone/>
            </a:pPr>
            <a:r>
              <a:rPr lang="cs-CZ" sz="4200" b="1" dirty="0">
                <a:solidFill>
                  <a:srgbClr val="FFFF00"/>
                </a:solidFill>
              </a:rPr>
              <a:t>hlavní město Lhasa</a:t>
            </a:r>
            <a:r>
              <a:rPr lang="cs-CZ" sz="4200" dirty="0"/>
              <a:t>: </a:t>
            </a:r>
            <a:r>
              <a:rPr lang="cs-CZ" sz="4200" dirty="0" smtClean="0"/>
              <a:t> </a:t>
            </a:r>
            <a:r>
              <a:rPr lang="cs-CZ" sz="4200" b="1" dirty="0" smtClean="0"/>
              <a:t>palác </a:t>
            </a:r>
            <a:r>
              <a:rPr lang="cs-CZ" sz="4200" b="1" dirty="0" err="1" smtClean="0"/>
              <a:t>Potala</a:t>
            </a:r>
            <a:r>
              <a:rPr lang="cs-CZ" sz="4200" b="1" dirty="0" smtClean="0"/>
              <a:t> </a:t>
            </a:r>
            <a:r>
              <a:rPr lang="cs-CZ" sz="4200" dirty="0" smtClean="0"/>
              <a:t>(UNESCO</a:t>
            </a:r>
            <a:r>
              <a:rPr lang="cs-CZ" sz="4200" dirty="0"/>
              <a:t>, zimní palác </a:t>
            </a:r>
            <a:r>
              <a:rPr lang="cs-CZ" sz="4200" dirty="0" smtClean="0"/>
              <a:t>Dalajlámy = </a:t>
            </a:r>
            <a:r>
              <a:rPr lang="cs-CZ" sz="4200" dirty="0"/>
              <a:t>žije v exilu v Indii, 17. stol</a:t>
            </a:r>
            <a:r>
              <a:rPr lang="cs-CZ" sz="4200" dirty="0" smtClean="0"/>
              <a:t>., 2 </a:t>
            </a:r>
            <a:r>
              <a:rPr lang="cs-CZ" sz="4200" dirty="0"/>
              <a:t>části – bílý a červený </a:t>
            </a:r>
            <a:r>
              <a:rPr lang="cs-CZ" sz="4200" dirty="0" smtClean="0"/>
              <a:t>palác, asi </a:t>
            </a:r>
            <a:r>
              <a:rPr lang="cs-CZ" sz="4200" dirty="0"/>
              <a:t>1000 místností, 10 000 svatyní, 20 000 </a:t>
            </a:r>
            <a:r>
              <a:rPr lang="cs-CZ" sz="4200" dirty="0" smtClean="0"/>
              <a:t>soch, součástí </a:t>
            </a:r>
            <a:r>
              <a:rPr lang="cs-CZ" sz="4200" dirty="0"/>
              <a:t>je </a:t>
            </a:r>
            <a:r>
              <a:rPr lang="cs-CZ" sz="4200" dirty="0" smtClean="0"/>
              <a:t>škola – lámaistická</a:t>
            </a:r>
            <a:endParaRPr lang="cs-CZ" sz="4200" dirty="0"/>
          </a:p>
          <a:p>
            <a:pPr marL="0" indent="0">
              <a:buNone/>
            </a:pPr>
            <a:r>
              <a:rPr lang="cs-CZ" sz="4200" b="1" dirty="0" err="1" smtClean="0"/>
              <a:t>Norbulingka</a:t>
            </a:r>
            <a:r>
              <a:rPr lang="cs-CZ" sz="4200" dirty="0" smtClean="0"/>
              <a:t> – UNESCO, letní </a:t>
            </a:r>
            <a:r>
              <a:rPr lang="cs-CZ" sz="4200" dirty="0"/>
              <a:t>sídlo </a:t>
            </a:r>
            <a:r>
              <a:rPr lang="cs-CZ" sz="4200" dirty="0" smtClean="0"/>
              <a:t>Dalajlámy, 18.stol.</a:t>
            </a:r>
            <a:endParaRPr lang="cs-CZ" sz="4200" dirty="0"/>
          </a:p>
        </p:txBody>
      </p:sp>
    </p:spTree>
    <p:extLst>
      <p:ext uri="{BB962C8B-B14F-4D97-AF65-F5344CB8AC3E}">
        <p14:creationId xmlns:p14="http://schemas.microsoft.com/office/powerpoint/2010/main" val="11582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Japonsko – kvíz</a:t>
            </a:r>
            <a:endParaRPr lang="cs-CZ" sz="40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73224" y="1600200"/>
            <a:ext cx="7499176" cy="4997152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První číslo označuje počet písmen, druhé číslo konkrétní písmeno tajenky. 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/>
              <a:t>1. japonská společnice                      </a:t>
            </a:r>
            <a:r>
              <a:rPr lang="cs-CZ" dirty="0" smtClean="0"/>
              <a:t>	5   </a:t>
            </a:r>
            <a:r>
              <a:rPr lang="cs-CZ" dirty="0"/>
              <a:t>-  4</a:t>
            </a:r>
          </a:p>
          <a:p>
            <a:r>
              <a:rPr lang="cs-CZ" dirty="0"/>
              <a:t>2. papírové skládanky                       </a:t>
            </a:r>
            <a:r>
              <a:rPr lang="cs-CZ" dirty="0" smtClean="0"/>
              <a:t>	7   </a:t>
            </a:r>
            <a:r>
              <a:rPr lang="cs-CZ" dirty="0"/>
              <a:t>-  </a:t>
            </a:r>
            <a:r>
              <a:rPr lang="cs-CZ" dirty="0" smtClean="0"/>
              <a:t>3</a:t>
            </a:r>
            <a:endParaRPr lang="cs-CZ" dirty="0"/>
          </a:p>
          <a:p>
            <a:r>
              <a:rPr lang="cs-CZ" dirty="0"/>
              <a:t>3. květinové aranžmá                      </a:t>
            </a:r>
            <a:r>
              <a:rPr lang="cs-CZ" dirty="0" smtClean="0"/>
              <a:t> 	7   </a:t>
            </a:r>
            <a:r>
              <a:rPr lang="cs-CZ" dirty="0"/>
              <a:t>-  </a:t>
            </a:r>
            <a:r>
              <a:rPr lang="cs-CZ" dirty="0" smtClean="0"/>
              <a:t>6</a:t>
            </a:r>
            <a:endParaRPr lang="cs-CZ" dirty="0"/>
          </a:p>
          <a:p>
            <a:r>
              <a:rPr lang="cs-CZ" dirty="0"/>
              <a:t>4. bojové umění                                </a:t>
            </a:r>
            <a:r>
              <a:rPr lang="cs-CZ" dirty="0" smtClean="0"/>
              <a:t>	6   </a:t>
            </a:r>
            <a:r>
              <a:rPr lang="cs-CZ" dirty="0"/>
              <a:t>-  </a:t>
            </a:r>
            <a:r>
              <a:rPr lang="cs-CZ" dirty="0" smtClean="0"/>
              <a:t>5</a:t>
            </a:r>
            <a:endParaRPr lang="cs-CZ" dirty="0"/>
          </a:p>
          <a:p>
            <a:r>
              <a:rPr lang="cs-CZ" dirty="0"/>
              <a:t>5. zakrslý strom                                </a:t>
            </a:r>
            <a:r>
              <a:rPr lang="cs-CZ" dirty="0" smtClean="0"/>
              <a:t> 	6   </a:t>
            </a:r>
            <a:r>
              <a:rPr lang="cs-CZ" dirty="0"/>
              <a:t>-  </a:t>
            </a:r>
            <a:r>
              <a:rPr lang="cs-CZ" dirty="0" smtClean="0"/>
              <a:t>2</a:t>
            </a:r>
            <a:endParaRPr lang="cs-CZ" dirty="0"/>
          </a:p>
          <a:p>
            <a:r>
              <a:rPr lang="cs-CZ" dirty="0"/>
              <a:t>6. tradiční oděv                               </a:t>
            </a:r>
            <a:r>
              <a:rPr lang="cs-CZ" dirty="0" smtClean="0"/>
              <a:t>  	6   </a:t>
            </a:r>
            <a:r>
              <a:rPr lang="cs-CZ" dirty="0"/>
              <a:t>-  </a:t>
            </a:r>
            <a:r>
              <a:rPr lang="cs-CZ" dirty="0" smtClean="0"/>
              <a:t>2</a:t>
            </a:r>
            <a:endParaRPr lang="cs-CZ" dirty="0"/>
          </a:p>
          <a:p>
            <a:r>
              <a:rPr lang="cs-CZ" dirty="0"/>
              <a:t>7. rýžový nápoj                              </a:t>
            </a:r>
            <a:r>
              <a:rPr lang="cs-CZ" dirty="0" smtClean="0"/>
              <a:t>    	4   -  1</a:t>
            </a:r>
            <a:endParaRPr lang="cs-CZ" dirty="0"/>
          </a:p>
          <a:p>
            <a:r>
              <a:rPr lang="cs-CZ" dirty="0"/>
              <a:t>8. tradiční sport                                </a:t>
            </a:r>
            <a:r>
              <a:rPr lang="cs-CZ" dirty="0" smtClean="0"/>
              <a:t> 	4   </a:t>
            </a:r>
            <a:r>
              <a:rPr lang="cs-CZ" dirty="0"/>
              <a:t>-  </a:t>
            </a:r>
            <a:r>
              <a:rPr lang="cs-CZ" dirty="0" smtClean="0"/>
              <a:t>3</a:t>
            </a:r>
            <a:endParaRPr lang="cs-CZ" dirty="0"/>
          </a:p>
          <a:p>
            <a:r>
              <a:rPr lang="cs-CZ" dirty="0"/>
              <a:t>9. tradiční pokrm z rýže                  </a:t>
            </a:r>
            <a:r>
              <a:rPr lang="cs-CZ" dirty="0" smtClean="0"/>
              <a:t>  	4   </a:t>
            </a:r>
            <a:r>
              <a:rPr lang="cs-CZ" dirty="0"/>
              <a:t>-  </a:t>
            </a:r>
            <a:r>
              <a:rPr lang="cs-CZ" dirty="0" smtClean="0"/>
              <a:t>2</a:t>
            </a:r>
            <a:endParaRPr lang="cs-CZ" dirty="0"/>
          </a:p>
          <a:p>
            <a:r>
              <a:rPr lang="cs-CZ" dirty="0"/>
              <a:t>10. ostré koření                               </a:t>
            </a:r>
            <a:r>
              <a:rPr lang="cs-CZ" dirty="0" smtClean="0"/>
              <a:t>   	6   </a:t>
            </a:r>
            <a:r>
              <a:rPr lang="cs-CZ" dirty="0"/>
              <a:t>-  3       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b="1" dirty="0"/>
              <a:t>Vybírej:</a:t>
            </a:r>
            <a:r>
              <a:rPr lang="cs-CZ" dirty="0"/>
              <a:t>  sakura, sumo, samuraj, kimono, kendo, suši, bonsaj, saké,</a:t>
            </a:r>
          </a:p>
          <a:p>
            <a:pPr marL="0" indent="0">
              <a:buNone/>
            </a:pPr>
            <a:r>
              <a:rPr lang="cs-CZ" dirty="0"/>
              <a:t>               </a:t>
            </a:r>
            <a:r>
              <a:rPr lang="cs-CZ" dirty="0" smtClean="0"/>
              <a:t>       kamikadze</a:t>
            </a:r>
            <a:r>
              <a:rPr lang="cs-CZ" dirty="0"/>
              <a:t>, gejša, karate, harakiri, ikebana, </a:t>
            </a:r>
            <a:r>
              <a:rPr lang="cs-CZ" dirty="0" err="1"/>
              <a:t>wasabi</a:t>
            </a:r>
            <a:r>
              <a:rPr lang="cs-CZ" dirty="0"/>
              <a:t>, </a:t>
            </a:r>
            <a:r>
              <a:rPr lang="cs-CZ" dirty="0" err="1"/>
              <a:t>origami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</a:t>
            </a:r>
            <a:r>
              <a:rPr lang="cs-CZ" dirty="0" smtClean="0"/>
              <a:t>        tsunami</a:t>
            </a:r>
            <a:r>
              <a:rPr lang="cs-CZ" dirty="0"/>
              <a:t>, katana, </a:t>
            </a:r>
            <a:r>
              <a:rPr lang="cs-CZ" dirty="0" err="1"/>
              <a:t>nindža</a:t>
            </a:r>
            <a:r>
              <a:rPr lang="cs-CZ" dirty="0"/>
              <a:t>, tofu</a:t>
            </a:r>
          </a:p>
          <a:p>
            <a:pPr marL="742950" indent="-7429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9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1.   Gej</a:t>
            </a:r>
            <a:r>
              <a:rPr lang="cs-CZ" b="1" dirty="0" smtClean="0">
                <a:solidFill>
                  <a:srgbClr val="C00000"/>
                </a:solidFill>
              </a:rPr>
              <a:t>š</a:t>
            </a:r>
            <a:r>
              <a:rPr lang="cs-CZ" dirty="0" smtClean="0"/>
              <a:t>a</a:t>
            </a:r>
          </a:p>
          <a:p>
            <a:pPr marL="0" indent="0">
              <a:buNone/>
            </a:pPr>
            <a:r>
              <a:rPr lang="cs-CZ" dirty="0" smtClean="0"/>
              <a:t>2.   </a:t>
            </a:r>
            <a:r>
              <a:rPr lang="cs-CZ" dirty="0" err="1" smtClean="0"/>
              <a:t>Or</a:t>
            </a:r>
            <a:r>
              <a:rPr lang="cs-CZ" b="1" dirty="0" err="1" smtClean="0">
                <a:solidFill>
                  <a:srgbClr val="C00000"/>
                </a:solidFill>
              </a:rPr>
              <a:t>i</a:t>
            </a:r>
            <a:r>
              <a:rPr lang="cs-CZ" dirty="0" err="1" smtClean="0"/>
              <a:t>gami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3.   Ikeba</a:t>
            </a:r>
            <a:r>
              <a:rPr lang="cs-CZ" b="1" dirty="0" smtClean="0">
                <a:solidFill>
                  <a:srgbClr val="C00000"/>
                </a:solidFill>
              </a:rPr>
              <a:t>n</a:t>
            </a:r>
            <a:r>
              <a:rPr lang="cs-CZ" dirty="0" smtClean="0"/>
              <a:t>a</a:t>
            </a:r>
          </a:p>
          <a:p>
            <a:pPr marL="0" indent="0">
              <a:buNone/>
            </a:pPr>
            <a:r>
              <a:rPr lang="cs-CZ" dirty="0" smtClean="0"/>
              <a:t>4.   Kara</a:t>
            </a:r>
            <a:r>
              <a:rPr lang="cs-CZ" b="1" dirty="0" smtClean="0">
                <a:solidFill>
                  <a:srgbClr val="C00000"/>
                </a:solidFill>
              </a:rPr>
              <a:t>t</a:t>
            </a:r>
            <a:r>
              <a:rPr lang="cs-CZ" dirty="0" smtClean="0"/>
              <a:t>e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5.   B</a:t>
            </a:r>
            <a:r>
              <a:rPr lang="cs-CZ" b="1" dirty="0" smtClean="0">
                <a:solidFill>
                  <a:srgbClr val="C00000"/>
                </a:solidFill>
              </a:rPr>
              <a:t>o</a:t>
            </a:r>
            <a:r>
              <a:rPr lang="cs-CZ" dirty="0" smtClean="0"/>
              <a:t>nsaj</a:t>
            </a:r>
          </a:p>
          <a:p>
            <a:pPr marL="0" indent="0">
              <a:buNone/>
            </a:pPr>
            <a:r>
              <a:rPr lang="cs-CZ" dirty="0" smtClean="0"/>
              <a:t>6.   K</a:t>
            </a:r>
            <a:r>
              <a:rPr lang="cs-CZ" b="1" dirty="0" smtClean="0">
                <a:solidFill>
                  <a:srgbClr val="C00000"/>
                </a:solidFill>
              </a:rPr>
              <a:t>i</a:t>
            </a:r>
            <a:r>
              <a:rPr lang="cs-CZ" dirty="0" smtClean="0"/>
              <a:t>mono                    </a:t>
            </a:r>
            <a:r>
              <a:rPr lang="cs-CZ" sz="3800" dirty="0" smtClean="0"/>
              <a:t>Šintoismus</a:t>
            </a:r>
          </a:p>
          <a:p>
            <a:pPr marL="0" indent="0">
              <a:buNone/>
            </a:pPr>
            <a:r>
              <a:rPr lang="cs-CZ" dirty="0" smtClean="0"/>
              <a:t>7.   </a:t>
            </a:r>
            <a:r>
              <a:rPr lang="cs-CZ" b="1" dirty="0" smtClean="0">
                <a:solidFill>
                  <a:srgbClr val="C00000"/>
                </a:solidFill>
              </a:rPr>
              <a:t>S</a:t>
            </a:r>
            <a:r>
              <a:rPr lang="cs-CZ" dirty="0" smtClean="0"/>
              <a:t>aké</a:t>
            </a:r>
          </a:p>
          <a:p>
            <a:pPr marL="0" indent="0">
              <a:buNone/>
            </a:pPr>
            <a:r>
              <a:rPr lang="cs-CZ" dirty="0" smtClean="0"/>
              <a:t>8.   Su</a:t>
            </a:r>
            <a:r>
              <a:rPr lang="cs-CZ" b="1" dirty="0" smtClean="0">
                <a:solidFill>
                  <a:srgbClr val="C00000"/>
                </a:solidFill>
              </a:rPr>
              <a:t>m</a:t>
            </a:r>
            <a:r>
              <a:rPr lang="cs-CZ" dirty="0" smtClean="0"/>
              <a:t>o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9.   S</a:t>
            </a:r>
            <a:r>
              <a:rPr lang="cs-CZ" b="1" dirty="0" smtClean="0">
                <a:solidFill>
                  <a:srgbClr val="C00000"/>
                </a:solidFill>
              </a:rPr>
              <a:t>u</a:t>
            </a:r>
            <a:r>
              <a:rPr lang="cs-CZ" dirty="0" smtClean="0"/>
              <a:t>ši</a:t>
            </a:r>
          </a:p>
          <a:p>
            <a:pPr marL="0" indent="0">
              <a:buNone/>
            </a:pPr>
            <a:r>
              <a:rPr lang="cs-CZ" dirty="0" smtClean="0"/>
              <a:t>10. </a:t>
            </a:r>
            <a:r>
              <a:rPr lang="cs-CZ" dirty="0" err="1" smtClean="0"/>
              <a:t>Wa</a:t>
            </a:r>
            <a:r>
              <a:rPr lang="cs-CZ" b="1" dirty="0" err="1" smtClean="0">
                <a:solidFill>
                  <a:srgbClr val="C00000"/>
                </a:solidFill>
              </a:rPr>
              <a:t>s</a:t>
            </a:r>
            <a:r>
              <a:rPr lang="cs-CZ" dirty="0" err="1" smtClean="0"/>
              <a:t>abi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733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794519"/>
          </a:xfrm>
        </p:spPr>
        <p:txBody>
          <a:bodyPr>
            <a:noAutofit/>
          </a:bodyPr>
          <a:lstStyle/>
          <a:p>
            <a:r>
              <a:rPr lang="cs-CZ" sz="3200" dirty="0" smtClean="0"/>
              <a:t>Charakteristika DUM</a:t>
            </a:r>
            <a:endParaRPr lang="cs-CZ" sz="32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598884"/>
              </p:ext>
            </p:extLst>
          </p:nvPr>
        </p:nvGraphicFramePr>
        <p:xfrm>
          <a:off x="467544" y="1283320"/>
          <a:ext cx="8064896" cy="495399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4216"/>
                <a:gridCol w="6120680"/>
              </a:tblGrid>
              <a:tr h="264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Název školy a adresa</a:t>
                      </a:r>
                    </a:p>
                  </a:txBody>
                  <a:tcPr marL="7175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Střední 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odborná škola Otrokovice, tř. T. Bati 1266, 76502 Otrokovice</a:t>
                      </a:r>
                    </a:p>
                  </a:txBody>
                  <a:tcPr marL="107950" marR="9525" marT="9525" marB="0" anchor="ctr"/>
                </a:tc>
              </a:tr>
              <a:tr h="28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Číslo projektu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CZ.1.07/1.5.00/34.0445 </a:t>
                      </a:r>
                      <a:r>
                        <a:rPr lang="cs-CZ" sz="14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/1</a:t>
                      </a:r>
                      <a:endParaRPr lang="cs-CZ" sz="14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8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Autor 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Mgr. Markéta </a:t>
                      </a:r>
                      <a:r>
                        <a:rPr lang="cs-CZ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Kraváčková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8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Označení DUM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VY_32_INOVACE_SOSOTR-Mn-ZCR/3-PV-2/3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8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Název </a:t>
                      </a:r>
                      <a:r>
                        <a:rPr lang="cs-CZ" sz="14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DUM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Cestovní ruch východní Asie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8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Stupeň a typ vzdělávání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Středoškolské vzdělávání</a:t>
                      </a:r>
                    </a:p>
                  </a:txBody>
                  <a:tcPr marL="107950" marR="9525" marT="9525" marB="0" anchor="ctr"/>
                </a:tc>
              </a:tr>
              <a:tr h="28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Kód oboru RVP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63-41-M/01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8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Obor vzdělávání 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Management hotelových a turistických služeb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8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Vyučovací předmět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Zeměpis cestovního ruchu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8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Druh učebního materiálu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Výukový materiál</a:t>
                      </a:r>
                    </a:p>
                  </a:txBody>
                  <a:tcPr marL="107950" marR="9525" marT="9525" marB="0" anchor="ctr"/>
                </a:tc>
              </a:tr>
              <a:tr h="28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Cílová 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skupina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Žák, 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 – 18 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let</a:t>
                      </a:r>
                    </a:p>
                  </a:txBody>
                  <a:tcPr marL="107950" marR="9525" marT="9525" marB="0" anchor="ctr"/>
                </a:tc>
              </a:tr>
              <a:tr h="773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Anotace 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Výukový materiál je určený k frontální výuce učitelem, případně jako materiál pro samostudium, nutno doplnit výkladem, náplň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Hlavní turistické destinace  Japonska a Číny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8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Vybavení, pomůcky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Dataprojektor, atlas světa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518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Klíčová slova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Japonsko, </a:t>
                      </a:r>
                      <a:r>
                        <a:rPr lang="cs-CZ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Nara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cs-CZ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Kjótó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Hirošima, </a:t>
                      </a:r>
                      <a:r>
                        <a:rPr lang="cs-CZ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Nikko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Čína, Zakázané město, Velká čínská zeď, Autonomní oblasti Číny, poutní místa  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64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Datum 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25. 2. 2013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3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 smtClean="0"/>
              <a:t>Seznam obrázků:</a:t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Autofit/>
          </a:bodyPr>
          <a:lstStyle/>
          <a:p>
            <a:r>
              <a:rPr lang="cs-CZ" sz="1300" dirty="0" smtClean="0"/>
              <a:t>Obr. 1. </a:t>
            </a:r>
            <a:r>
              <a:rPr lang="cs-CZ" sz="1300" i="1" dirty="0" smtClean="0"/>
              <a:t>anonym, </a:t>
            </a:r>
            <a:r>
              <a:rPr lang="cs-CZ" sz="1300" dirty="0" smtClean="0"/>
              <a:t>[vid. 25. 2. 2013], dostupné z: </a:t>
            </a:r>
            <a:r>
              <a:rPr lang="cs-CZ" sz="1300" dirty="0" smtClean="0">
                <a:hlinkClick r:id="rId3"/>
              </a:rPr>
              <a:t>http</a:t>
            </a:r>
            <a:r>
              <a:rPr lang="cs-CZ" sz="1300" dirty="0">
                <a:hlinkClick r:id="rId3"/>
              </a:rPr>
              <a:t>://</a:t>
            </a:r>
            <a:r>
              <a:rPr lang="cs-CZ" sz="1300" dirty="0" smtClean="0">
                <a:hlinkClick r:id="rId3"/>
              </a:rPr>
              <a:t>upload.wikimedia.org/wikipedia/commons/thumb/9/9e/Flag_of_Japan.svg/110px-Flag_of_Japan.svg.png</a:t>
            </a:r>
            <a:endParaRPr lang="cs-CZ" sz="1300" dirty="0" smtClean="0"/>
          </a:p>
          <a:p>
            <a:r>
              <a:rPr lang="cs-CZ" sz="1300" dirty="0" smtClean="0"/>
              <a:t>Obr. 2</a:t>
            </a:r>
            <a:r>
              <a:rPr lang="cs-CZ" sz="1300" i="1" dirty="0" smtClean="0"/>
              <a:t>. anonym, </a:t>
            </a:r>
            <a:r>
              <a:rPr lang="cs-CZ" sz="1300" dirty="0" smtClean="0"/>
              <a:t>[vid. 25. 2. 2013], dostupné z: </a:t>
            </a:r>
            <a:r>
              <a:rPr lang="cs-CZ" sz="1300" dirty="0" smtClean="0">
                <a:hlinkClick r:id="rId4"/>
              </a:rPr>
              <a:t>http</a:t>
            </a:r>
            <a:r>
              <a:rPr lang="cs-CZ" sz="1300" dirty="0">
                <a:hlinkClick r:id="rId4"/>
              </a:rPr>
              <a:t>://</a:t>
            </a:r>
            <a:r>
              <a:rPr lang="cs-CZ" sz="1300" dirty="0" smtClean="0">
                <a:hlinkClick r:id="rId4"/>
              </a:rPr>
              <a:t>upload.wikimedia.org/wikipedia/commons/e/ee/Toji-temple-kyoto.jpg</a:t>
            </a:r>
            <a:endParaRPr lang="cs-CZ" sz="1300" dirty="0" smtClean="0"/>
          </a:p>
          <a:p>
            <a:r>
              <a:rPr lang="cs-CZ" sz="1300" dirty="0" smtClean="0"/>
              <a:t>Obr. 3. </a:t>
            </a:r>
            <a:r>
              <a:rPr lang="cs-CZ" sz="1300" i="1" dirty="0" err="1" smtClean="0"/>
              <a:t>Rdsmith</a:t>
            </a:r>
            <a:r>
              <a:rPr lang="cs-CZ" sz="1300" i="1" dirty="0" smtClean="0"/>
              <a:t> 4, </a:t>
            </a:r>
            <a:r>
              <a:rPr lang="cs-CZ" sz="1300" dirty="0" smtClean="0"/>
              <a:t>[vid. 25. 2. 2012], dostupné z:</a:t>
            </a:r>
            <a:r>
              <a:rPr lang="cs-CZ" sz="1300" dirty="0" smtClean="0">
                <a:hlinkClick r:id="rId5"/>
              </a:rPr>
              <a:t> </a:t>
            </a:r>
            <a:endParaRPr lang="cs-CZ" sz="1300" dirty="0" smtClean="0"/>
          </a:p>
          <a:p>
            <a:pPr marL="0" indent="0">
              <a:buNone/>
            </a:pPr>
            <a:r>
              <a:rPr lang="cs-CZ" sz="1300" dirty="0" smtClean="0"/>
              <a:t>          </a:t>
            </a:r>
            <a:r>
              <a:rPr lang="cs-CZ" sz="1300" dirty="0">
                <a:hlinkClick r:id="rId6"/>
              </a:rPr>
              <a:t>http://</a:t>
            </a:r>
            <a:r>
              <a:rPr lang="cs-CZ" sz="1300" dirty="0" smtClean="0">
                <a:hlinkClick r:id="rId6"/>
              </a:rPr>
              <a:t>upload.wikimedia.org/wikipedia/commons/thumb/4/4c/Kinkaku-ji_Gold_Pavilion_close-up.jpg/476px-</a:t>
            </a:r>
            <a:endParaRPr lang="cs-CZ" sz="1300" dirty="0" smtClean="0"/>
          </a:p>
          <a:p>
            <a:pPr marL="0" indent="0">
              <a:buNone/>
            </a:pPr>
            <a:r>
              <a:rPr lang="cs-CZ" sz="1300" dirty="0"/>
              <a:t> </a:t>
            </a:r>
            <a:r>
              <a:rPr lang="cs-CZ" sz="1300" dirty="0" smtClean="0"/>
              <a:t>         </a:t>
            </a:r>
            <a:r>
              <a:rPr lang="cs-CZ" sz="1300" dirty="0" err="1">
                <a:hlinkClick r:id="rId7"/>
              </a:rPr>
              <a:t>Kinkaku</a:t>
            </a:r>
            <a:r>
              <a:rPr lang="cs-CZ" sz="1300" dirty="0">
                <a:hlinkClick r:id="rId7"/>
              </a:rPr>
              <a:t>- </a:t>
            </a:r>
            <a:r>
              <a:rPr lang="cs-CZ" sz="1300" dirty="0" smtClean="0">
                <a:hlinkClick r:id="rId7"/>
              </a:rPr>
              <a:t>ji_Gold_Pavilion_close-up.jpg</a:t>
            </a:r>
            <a:endParaRPr lang="cs-CZ" sz="1300" dirty="0" smtClean="0"/>
          </a:p>
          <a:p>
            <a:r>
              <a:rPr lang="cs-CZ" sz="1300" dirty="0" smtClean="0"/>
              <a:t>Obr</a:t>
            </a:r>
            <a:r>
              <a:rPr lang="cs-CZ" sz="1300" dirty="0"/>
              <a:t>. </a:t>
            </a:r>
            <a:r>
              <a:rPr lang="cs-CZ" sz="1300" dirty="0" smtClean="0"/>
              <a:t>4. </a:t>
            </a:r>
            <a:r>
              <a:rPr lang="cs-CZ" sz="1300" i="1" dirty="0" smtClean="0"/>
              <a:t>anonym, </a:t>
            </a:r>
            <a:r>
              <a:rPr lang="cs-CZ" sz="1300" dirty="0"/>
              <a:t>[vid. 25. 2. 2012</a:t>
            </a:r>
            <a:r>
              <a:rPr lang="cs-CZ" sz="1300" dirty="0" smtClean="0"/>
              <a:t>], </a:t>
            </a:r>
            <a:r>
              <a:rPr lang="cs-CZ" sz="1300" dirty="0"/>
              <a:t>dostupné z:</a:t>
            </a:r>
            <a:r>
              <a:rPr lang="cs-CZ" sz="1300" dirty="0">
                <a:hlinkClick r:id="rId5"/>
              </a:rPr>
              <a:t> </a:t>
            </a:r>
            <a:endParaRPr lang="cs-CZ" sz="1300" dirty="0"/>
          </a:p>
          <a:p>
            <a:pPr marL="0" indent="0">
              <a:buNone/>
            </a:pPr>
            <a:r>
              <a:rPr lang="cs-CZ" sz="1300" dirty="0"/>
              <a:t>          </a:t>
            </a:r>
            <a:r>
              <a:rPr lang="cs-CZ" sz="1300" dirty="0">
                <a:hlinkClick r:id="rId8"/>
              </a:rPr>
              <a:t>http://</a:t>
            </a:r>
            <a:r>
              <a:rPr lang="cs-CZ" sz="1300" dirty="0" smtClean="0">
                <a:hlinkClick r:id="rId8"/>
              </a:rPr>
              <a:t>upload.wikimedia.org/wikipedia/commons/thumb/0/0b/GinkakujiTemple.jpg/200px-GinkakujiTemple.jpg</a:t>
            </a:r>
            <a:endParaRPr lang="cs-CZ" sz="1300" dirty="0" smtClean="0"/>
          </a:p>
          <a:p>
            <a:r>
              <a:rPr lang="cs-CZ" sz="1300" dirty="0" smtClean="0"/>
              <a:t>Obr. 5</a:t>
            </a:r>
            <a:r>
              <a:rPr lang="cs-CZ" sz="1300" i="1" dirty="0" smtClean="0"/>
              <a:t>. </a:t>
            </a:r>
            <a:r>
              <a:rPr lang="cs-CZ" sz="1300" i="1" dirty="0" err="1" smtClean="0"/>
              <a:t>Kazuh</a:t>
            </a:r>
            <a:r>
              <a:rPr lang="cs-CZ" sz="1300" i="1" dirty="0" smtClean="0"/>
              <a:t>,</a:t>
            </a:r>
            <a:r>
              <a:rPr lang="cs-CZ" sz="1300" dirty="0" smtClean="0"/>
              <a:t> [vid. 25. 2. 2012],</a:t>
            </a:r>
            <a:r>
              <a:rPr lang="cs-CZ" sz="1300" i="1" dirty="0" smtClean="0"/>
              <a:t> </a:t>
            </a:r>
            <a:r>
              <a:rPr lang="cs-CZ" sz="1300" dirty="0" smtClean="0"/>
              <a:t>dostupné z:   </a:t>
            </a:r>
            <a:r>
              <a:rPr lang="cs-CZ" sz="1300" dirty="0" smtClean="0">
                <a:hlinkClick r:id="rId9"/>
              </a:rPr>
              <a:t>http</a:t>
            </a:r>
            <a:r>
              <a:rPr lang="cs-CZ" sz="1300" dirty="0">
                <a:hlinkClick r:id="rId9"/>
              </a:rPr>
              <a:t>://</a:t>
            </a:r>
            <a:r>
              <a:rPr lang="cs-CZ" sz="1300" dirty="0" smtClean="0">
                <a:hlinkClick r:id="rId9"/>
              </a:rPr>
              <a:t>upload.wikimedia.org/wikipedia/commons/thumb/5/59/Kiyomizu-dera.jpg/800px-Kiyomizu-dera.jpg</a:t>
            </a:r>
            <a:endParaRPr lang="cs-CZ" sz="1300" dirty="0" smtClean="0"/>
          </a:p>
          <a:p>
            <a:r>
              <a:rPr lang="cs-CZ" sz="1300" dirty="0" smtClean="0"/>
              <a:t>Obr. 6. </a:t>
            </a:r>
            <a:r>
              <a:rPr lang="cs-CZ" sz="1300" i="1" dirty="0" err="1" smtClean="0"/>
              <a:t>Rdsmith</a:t>
            </a:r>
            <a:r>
              <a:rPr lang="cs-CZ" sz="1300" i="1" dirty="0" smtClean="0"/>
              <a:t> 4,</a:t>
            </a:r>
            <a:r>
              <a:rPr lang="cs-CZ" sz="1300" dirty="0" smtClean="0"/>
              <a:t> [vid. 25. 2. 2013], dostupné z: </a:t>
            </a:r>
            <a:r>
              <a:rPr lang="cs-CZ" sz="1300" dirty="0" smtClean="0">
                <a:hlinkClick r:id="rId10"/>
              </a:rPr>
              <a:t>http</a:t>
            </a:r>
            <a:r>
              <a:rPr lang="cs-CZ" sz="1300" dirty="0">
                <a:hlinkClick r:id="rId10"/>
              </a:rPr>
              <a:t>://</a:t>
            </a:r>
            <a:r>
              <a:rPr lang="cs-CZ" sz="1300" dirty="0" smtClean="0">
                <a:hlinkClick r:id="rId10"/>
              </a:rPr>
              <a:t>upload.wikimedia.org/wikipedia/commons/thumb/b/b5/A-Bomb_Dome_close-up.jpg/800px-A-Bomb_Dome_close-up.jpg</a:t>
            </a:r>
            <a:endParaRPr lang="cs-CZ" sz="1300" dirty="0" smtClean="0"/>
          </a:p>
          <a:p>
            <a:r>
              <a:rPr lang="cs-CZ" sz="1300" dirty="0" smtClean="0"/>
              <a:t>Obr.7. </a:t>
            </a:r>
            <a:r>
              <a:rPr lang="cs-CZ" sz="1300" i="1" dirty="0" smtClean="0"/>
              <a:t>anonym,</a:t>
            </a:r>
            <a:r>
              <a:rPr lang="cs-CZ" sz="1300" dirty="0" smtClean="0"/>
              <a:t> [vid. 25. 2. 2013], dostupné z: </a:t>
            </a:r>
            <a:r>
              <a:rPr lang="cs-CZ" sz="1300" dirty="0" smtClean="0">
                <a:hlinkClick r:id="rId11"/>
              </a:rPr>
              <a:t>http</a:t>
            </a:r>
            <a:r>
              <a:rPr lang="cs-CZ" sz="1300" dirty="0">
                <a:hlinkClick r:id="rId11"/>
              </a:rPr>
              <a:t>://</a:t>
            </a:r>
            <a:r>
              <a:rPr lang="cs-CZ" sz="1300" dirty="0" smtClean="0">
                <a:hlinkClick r:id="rId11"/>
              </a:rPr>
              <a:t>upload.wikimedia.org/wikipedia/commons/thumb/f/fa/Flag_of_the_People%27s_Republic_of_China.svg/110px-Flag_of_the_People%27s_Republic_of_China.svg.png</a:t>
            </a:r>
            <a:endParaRPr lang="cs-CZ" sz="1300" dirty="0" smtClean="0"/>
          </a:p>
          <a:p>
            <a:r>
              <a:rPr lang="cs-CZ" sz="1300" dirty="0" smtClean="0"/>
              <a:t>Obr. 8. </a:t>
            </a:r>
            <a:r>
              <a:rPr lang="cs-CZ" sz="1300" i="1" dirty="0" err="1" smtClean="0"/>
              <a:t>Saad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Akhar</a:t>
            </a:r>
            <a:r>
              <a:rPr lang="cs-CZ" sz="1300" dirty="0" smtClean="0"/>
              <a:t>,  [vid. 25. 2. 2013], dostupné z: </a:t>
            </a:r>
            <a:r>
              <a:rPr lang="cs-CZ" sz="1300" dirty="0" smtClean="0">
                <a:hlinkClick r:id="rId12"/>
              </a:rPr>
              <a:t>http</a:t>
            </a:r>
            <a:r>
              <a:rPr lang="cs-CZ" sz="1300" dirty="0">
                <a:hlinkClick r:id="rId12"/>
              </a:rPr>
              <a:t>://</a:t>
            </a:r>
            <a:r>
              <a:rPr lang="cs-CZ" sz="1300" dirty="0" smtClean="0">
                <a:hlinkClick r:id="rId12"/>
              </a:rPr>
              <a:t>upload.wikimedia.org/wikipedia/commons/thumb/b/be/SA_Temple_of_Heaven.jpg/800px-SA_Temple_of_Heaven.jpg</a:t>
            </a:r>
            <a:endParaRPr lang="cs-CZ" sz="1300" dirty="0" smtClean="0"/>
          </a:p>
          <a:p>
            <a:r>
              <a:rPr lang="cs-CZ" sz="1300" dirty="0" smtClean="0"/>
              <a:t>Obr. 9. </a:t>
            </a:r>
            <a:r>
              <a:rPr lang="cs-CZ" sz="1300" i="1" dirty="0" smtClean="0"/>
              <a:t>anonym</a:t>
            </a:r>
            <a:r>
              <a:rPr lang="cs-CZ" sz="1300" dirty="0" smtClean="0"/>
              <a:t>, [vid.2 5. 2. 2013], dostupné z: </a:t>
            </a:r>
            <a:r>
              <a:rPr lang="cs-CZ" sz="1300" dirty="0" smtClean="0">
                <a:hlinkClick r:id="rId13"/>
              </a:rPr>
              <a:t>http</a:t>
            </a:r>
            <a:r>
              <a:rPr lang="cs-CZ" sz="1300" dirty="0">
                <a:hlinkClick r:id="rId13"/>
              </a:rPr>
              <a:t>://</a:t>
            </a:r>
            <a:r>
              <a:rPr lang="cs-CZ" sz="1300" dirty="0" smtClean="0">
                <a:hlinkClick r:id="rId13"/>
              </a:rPr>
              <a:t>upload.wikimedia.org/wikipedia/commons/thumb/6/68/Forbidden_city_07.jpg/800px-Forbidden_city_07.jpg</a:t>
            </a:r>
            <a:endParaRPr lang="cs-CZ" sz="1300" dirty="0" smtClean="0"/>
          </a:p>
          <a:p>
            <a:r>
              <a:rPr lang="cs-CZ" sz="1300" dirty="0"/>
              <a:t>Obr. </a:t>
            </a:r>
            <a:r>
              <a:rPr lang="cs-CZ" sz="1300" dirty="0" smtClean="0"/>
              <a:t>10. </a:t>
            </a:r>
            <a:r>
              <a:rPr lang="cs-CZ" sz="1300" i="1" dirty="0" smtClean="0"/>
              <a:t>Robin </a:t>
            </a:r>
            <a:r>
              <a:rPr lang="cs-CZ" sz="1300" i="1" dirty="0" err="1" smtClean="0"/>
              <a:t>Chenn</a:t>
            </a:r>
            <a:r>
              <a:rPr lang="cs-CZ" sz="1300" i="1" dirty="0" smtClean="0"/>
              <a:t>, </a:t>
            </a:r>
            <a:r>
              <a:rPr lang="cs-CZ" sz="1300" dirty="0"/>
              <a:t>[vid. </a:t>
            </a:r>
            <a:r>
              <a:rPr lang="cs-CZ" sz="1300" dirty="0" smtClean="0"/>
              <a:t>25</a:t>
            </a:r>
            <a:r>
              <a:rPr lang="cs-CZ" sz="1300" dirty="0"/>
              <a:t>. 2. 2013</a:t>
            </a:r>
            <a:r>
              <a:rPr lang="cs-CZ" sz="1300" dirty="0" smtClean="0"/>
              <a:t>], dostupné </a:t>
            </a:r>
            <a:r>
              <a:rPr lang="cs-CZ" sz="1300" dirty="0"/>
              <a:t>z</a:t>
            </a:r>
            <a:r>
              <a:rPr lang="cs-CZ" sz="1300" dirty="0" smtClean="0"/>
              <a:t>: </a:t>
            </a:r>
            <a:r>
              <a:rPr lang="cs-CZ" sz="1300" dirty="0" smtClean="0">
                <a:hlinkClick r:id="rId14"/>
              </a:rPr>
              <a:t>http</a:t>
            </a:r>
            <a:r>
              <a:rPr lang="cs-CZ" sz="1300" dirty="0">
                <a:hlinkClick r:id="rId14"/>
              </a:rPr>
              <a:t>://</a:t>
            </a:r>
            <a:r>
              <a:rPr lang="cs-CZ" sz="1300" dirty="0" smtClean="0">
                <a:hlinkClick r:id="rId14"/>
              </a:rPr>
              <a:t>upload.wikimedia.org/wikipedia/commons/thumb/7/7a/Xian_museum.jpg/800px-Xian_museum.jpg</a:t>
            </a:r>
            <a:endParaRPr lang="cs-CZ" sz="1300" dirty="0" smtClean="0"/>
          </a:p>
        </p:txBody>
      </p:sp>
    </p:spTree>
    <p:extLst>
      <p:ext uri="{BB962C8B-B14F-4D97-AF65-F5344CB8AC3E}">
        <p14:creationId xmlns:p14="http://schemas.microsoft.com/office/powerpoint/2010/main" val="42174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/>
              <a:t>Seznam použité literatury: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467544" y="1641265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[1</a:t>
            </a:r>
            <a:r>
              <a:rPr lang="cs-CZ" dirty="0" smtClean="0"/>
              <a:t>] Holeček M., </a:t>
            </a:r>
            <a:r>
              <a:rPr lang="cs-CZ" dirty="0" err="1" smtClean="0"/>
              <a:t>Mariot</a:t>
            </a:r>
            <a:r>
              <a:rPr lang="cs-CZ" dirty="0" smtClean="0"/>
              <a:t> P., Střída M. </a:t>
            </a:r>
            <a:r>
              <a:rPr lang="cs-CZ" i="1" dirty="0" smtClean="0"/>
              <a:t>Zeměpis cestovního ruchu</a:t>
            </a:r>
            <a:r>
              <a:rPr lang="cs-CZ" dirty="0" smtClean="0"/>
              <a:t>, Nakladatelství České geografické společnosti, s. r. o, Praha 1999, ISBN 80-86034-39-9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2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49883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Náplň výuky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75445"/>
            <a:ext cx="8229600" cy="4093915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Japonsko</a:t>
            </a:r>
          </a:p>
          <a:p>
            <a:r>
              <a:rPr lang="cs-CZ" dirty="0" smtClean="0"/>
              <a:t>Královská města</a:t>
            </a:r>
          </a:p>
          <a:p>
            <a:r>
              <a:rPr lang="cs-CZ" dirty="0" smtClean="0"/>
              <a:t>UNESCO památky Japonska</a:t>
            </a:r>
          </a:p>
          <a:p>
            <a:r>
              <a:rPr lang="cs-CZ" dirty="0" smtClean="0"/>
              <a:t>Ostatní destinace Japonska</a:t>
            </a:r>
          </a:p>
          <a:p>
            <a:r>
              <a:rPr lang="cs-CZ" dirty="0" smtClean="0"/>
              <a:t>Čína</a:t>
            </a:r>
          </a:p>
          <a:p>
            <a:r>
              <a:rPr lang="cs-CZ" dirty="0" smtClean="0"/>
              <a:t>Peking</a:t>
            </a:r>
          </a:p>
          <a:p>
            <a:r>
              <a:rPr lang="cs-CZ" dirty="0" smtClean="0"/>
              <a:t>Okolí Pekingu</a:t>
            </a:r>
          </a:p>
          <a:p>
            <a:r>
              <a:rPr lang="cs-CZ" dirty="0" smtClean="0"/>
              <a:t>Jiné destinace Číny</a:t>
            </a:r>
          </a:p>
          <a:p>
            <a:r>
              <a:rPr lang="cs-CZ" dirty="0" smtClean="0"/>
              <a:t>Autonomní oblasti Číny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710576" y="1475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smtClean="0"/>
              <a:t>Cestovní ruch východní Asie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1526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smtClean="0"/>
              <a:t>Japonsko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cs-CZ" dirty="0" smtClean="0"/>
              <a:t>Hlavní město: Tokio</a:t>
            </a:r>
          </a:p>
          <a:p>
            <a:pPr eaLnBrk="1" hangingPunct="1">
              <a:defRPr/>
            </a:pPr>
            <a:r>
              <a:rPr lang="cs-CZ" dirty="0" smtClean="0"/>
              <a:t>Státní zřízení: konstituční monarchie  </a:t>
            </a:r>
          </a:p>
          <a:p>
            <a:pPr eaLnBrk="1" hangingPunct="1">
              <a:defRPr/>
            </a:pPr>
            <a:r>
              <a:rPr lang="cs-CZ" dirty="0" smtClean="0"/>
              <a:t>Jazyk: japonština                                                          </a:t>
            </a:r>
            <a:r>
              <a:rPr lang="cs-CZ" sz="1700" i="1" dirty="0" smtClean="0"/>
              <a:t>obr. 1</a:t>
            </a:r>
          </a:p>
          <a:p>
            <a:pPr eaLnBrk="1" hangingPunct="1">
              <a:defRPr/>
            </a:pPr>
            <a:r>
              <a:rPr lang="cs-CZ" dirty="0" smtClean="0"/>
              <a:t>Měna: japonský jen</a:t>
            </a:r>
          </a:p>
          <a:p>
            <a:pPr>
              <a:defRPr/>
            </a:pPr>
            <a:r>
              <a:rPr lang="cs-CZ" dirty="0" smtClean="0"/>
              <a:t>377</a:t>
            </a:r>
            <a:r>
              <a:rPr lang="cs-CZ" dirty="0"/>
              <a:t> 835 </a:t>
            </a:r>
            <a:r>
              <a:rPr lang="cs-CZ" dirty="0" smtClean="0"/>
              <a:t>km², Honšú, Kjúšú, </a:t>
            </a:r>
            <a:r>
              <a:rPr lang="cs-CZ" dirty="0" err="1" smtClean="0"/>
              <a:t>Šikoku</a:t>
            </a:r>
            <a:r>
              <a:rPr lang="cs-CZ" dirty="0" smtClean="0"/>
              <a:t>, Hokkaidó                                  </a:t>
            </a:r>
          </a:p>
          <a:p>
            <a:pPr>
              <a:defRPr/>
            </a:pPr>
            <a:r>
              <a:rPr lang="cs-CZ" dirty="0"/>
              <a:t>127 417 244 </a:t>
            </a:r>
            <a:r>
              <a:rPr lang="cs-CZ" dirty="0" smtClean="0"/>
              <a:t>  obyvatel  </a:t>
            </a:r>
            <a:endParaRPr lang="cs-CZ" dirty="0"/>
          </a:p>
          <a:p>
            <a:pPr>
              <a:defRPr/>
            </a:pPr>
            <a:endParaRPr lang="cs-CZ" dirty="0" smtClean="0"/>
          </a:p>
          <a:p>
            <a:pPr lvl="0"/>
            <a:r>
              <a:rPr lang="cs-CZ" b="1" dirty="0"/>
              <a:t>zdrojová </a:t>
            </a:r>
            <a:r>
              <a:rPr lang="cs-CZ" b="1" dirty="0" smtClean="0"/>
              <a:t>země, </a:t>
            </a:r>
            <a:r>
              <a:rPr lang="cs-CZ" dirty="0" smtClean="0"/>
              <a:t>domácí CR, drahé služby</a:t>
            </a:r>
            <a:r>
              <a:rPr lang="cs-CZ" dirty="0"/>
              <a:t> </a:t>
            </a:r>
          </a:p>
          <a:p>
            <a:pPr lvl="0"/>
            <a:r>
              <a:rPr lang="cs-CZ" dirty="0" smtClean="0"/>
              <a:t>poutní místa – buddhismus</a:t>
            </a:r>
            <a:r>
              <a:rPr lang="cs-CZ" dirty="0"/>
              <a:t>, šintoismus, tradiční japonské </a:t>
            </a:r>
            <a:r>
              <a:rPr lang="cs-CZ" dirty="0" smtClean="0"/>
              <a:t>divadlo </a:t>
            </a:r>
            <a:r>
              <a:rPr lang="cs-CZ" dirty="0" err="1" smtClean="0"/>
              <a:t>Nó</a:t>
            </a:r>
            <a:r>
              <a:rPr lang="cs-CZ" dirty="0" smtClean="0"/>
              <a:t> a </a:t>
            </a:r>
            <a:r>
              <a:rPr lang="cs-CZ" dirty="0" err="1" smtClean="0"/>
              <a:t>Kjógen</a:t>
            </a:r>
            <a:r>
              <a:rPr lang="cs-CZ" dirty="0" smtClean="0"/>
              <a:t> – nemateriální </a:t>
            </a:r>
            <a:r>
              <a:rPr lang="cs-CZ" dirty="0"/>
              <a:t>památka </a:t>
            </a:r>
            <a:r>
              <a:rPr lang="cs-CZ" dirty="0" smtClean="0"/>
              <a:t>UNESCO – klasické hudební drama (14. století), hrají pouze muži</a:t>
            </a:r>
          </a:p>
          <a:p>
            <a:pPr lvl="0"/>
            <a:r>
              <a:rPr lang="cs-CZ" dirty="0" smtClean="0"/>
              <a:t> významná města, </a:t>
            </a:r>
            <a:r>
              <a:rPr lang="cs-CZ" dirty="0"/>
              <a:t>Japonské Alpy, lázeňství, </a:t>
            </a:r>
            <a:r>
              <a:rPr lang="cs-CZ" dirty="0" smtClean="0"/>
              <a:t>národní parky</a:t>
            </a:r>
          </a:p>
          <a:p>
            <a:pPr lvl="0"/>
            <a:endParaRPr lang="cs-CZ" dirty="0"/>
          </a:p>
        </p:txBody>
      </p:sp>
      <p:pic>
        <p:nvPicPr>
          <p:cNvPr id="1026" name="Picture 2" descr="C:\Users\Baruš\Desktop\110px-Flag_of_Japan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2936"/>
            <a:ext cx="1656184" cy="96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600" b="1" dirty="0" smtClean="0"/>
              <a:t>Královská města 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55000" lnSpcReduction="20000"/>
          </a:bodyPr>
          <a:lstStyle/>
          <a:p>
            <a:r>
              <a:rPr lang="cs-CZ" sz="3300" b="1" dirty="0" err="1" smtClean="0">
                <a:solidFill>
                  <a:srgbClr val="C00000"/>
                </a:solidFill>
              </a:rPr>
              <a:t>Nara</a:t>
            </a:r>
            <a:r>
              <a:rPr lang="cs-CZ" sz="3300" b="1" dirty="0" smtClean="0">
                <a:solidFill>
                  <a:srgbClr val="C00000"/>
                </a:solidFill>
              </a:rPr>
              <a:t> </a:t>
            </a:r>
            <a:r>
              <a:rPr lang="cs-CZ" sz="3300" b="1" dirty="0" smtClean="0"/>
              <a:t>– historické centrum UNESCO</a:t>
            </a:r>
            <a:endParaRPr lang="cs-CZ" sz="3300" b="1" dirty="0"/>
          </a:p>
          <a:p>
            <a:pPr marL="0" lvl="0" indent="0">
              <a:buNone/>
            </a:pPr>
            <a:r>
              <a:rPr lang="cs-CZ" sz="3300" dirty="0" smtClean="0"/>
              <a:t>1</a:t>
            </a:r>
            <a:r>
              <a:rPr lang="cs-CZ" sz="3300" dirty="0"/>
              <a:t>. hlavní město Japonska v 7</a:t>
            </a:r>
            <a:r>
              <a:rPr lang="cs-CZ" sz="3300" dirty="0" smtClean="0"/>
              <a:t>. – 8. stol, symbolem </a:t>
            </a:r>
            <a:r>
              <a:rPr lang="cs-CZ" sz="3300" dirty="0"/>
              <a:t>města se stali jelínci</a:t>
            </a:r>
          </a:p>
          <a:p>
            <a:pPr marL="0" indent="0">
              <a:buNone/>
            </a:pPr>
            <a:r>
              <a:rPr lang="cs-CZ" sz="3300" dirty="0" err="1" smtClean="0"/>
              <a:t>Kofokudži</a:t>
            </a:r>
            <a:r>
              <a:rPr lang="cs-CZ" sz="3300" dirty="0" smtClean="0"/>
              <a:t> – starobylý </a:t>
            </a:r>
            <a:r>
              <a:rPr lang="cs-CZ" sz="3300" dirty="0"/>
              <a:t>budhistický </a:t>
            </a:r>
            <a:r>
              <a:rPr lang="cs-CZ" sz="3300" dirty="0" smtClean="0"/>
              <a:t>chrám, </a:t>
            </a:r>
            <a:r>
              <a:rPr lang="cs-CZ" sz="3300" dirty="0" err="1" smtClean="0"/>
              <a:t>Todaidži</a:t>
            </a:r>
            <a:r>
              <a:rPr lang="cs-CZ" sz="3300" dirty="0" smtClean="0"/>
              <a:t> – největší </a:t>
            </a:r>
            <a:r>
              <a:rPr lang="cs-CZ" sz="3300" dirty="0"/>
              <a:t>dřevěná budova na </a:t>
            </a:r>
            <a:r>
              <a:rPr lang="cs-CZ" sz="3300" dirty="0" smtClean="0"/>
              <a:t>světě, císařský palác</a:t>
            </a:r>
            <a:endParaRPr lang="cs-CZ" sz="3300" dirty="0"/>
          </a:p>
          <a:p>
            <a:pPr marL="0" indent="0">
              <a:buNone/>
            </a:pPr>
            <a:r>
              <a:rPr lang="cs-CZ" sz="3300" dirty="0"/>
              <a:t> </a:t>
            </a:r>
          </a:p>
          <a:p>
            <a:r>
              <a:rPr lang="cs-CZ" sz="3300" b="1" dirty="0" err="1" smtClean="0">
                <a:solidFill>
                  <a:srgbClr val="C00000"/>
                </a:solidFill>
              </a:rPr>
              <a:t>Kjótó</a:t>
            </a:r>
            <a:endParaRPr lang="cs-CZ" sz="33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3300" dirty="0" smtClean="0"/>
              <a:t>druhé </a:t>
            </a:r>
            <a:r>
              <a:rPr lang="cs-CZ" sz="3300" dirty="0"/>
              <a:t>hlavní město v 8</a:t>
            </a:r>
            <a:r>
              <a:rPr lang="cs-CZ" sz="3300" dirty="0" smtClean="0"/>
              <a:t>. – 18.stol., nejkrásnější </a:t>
            </a:r>
            <a:r>
              <a:rPr lang="cs-CZ" sz="3300" dirty="0"/>
              <a:t>město Japonska – nebylo poničeno bombardováním za 2.sv. </a:t>
            </a:r>
            <a:r>
              <a:rPr lang="cs-CZ" sz="3300" dirty="0" smtClean="0"/>
              <a:t>války, </a:t>
            </a:r>
            <a:r>
              <a:rPr lang="cs-CZ" sz="3300" dirty="0"/>
              <a:t>festivaly, </a:t>
            </a:r>
            <a:r>
              <a:rPr lang="cs-CZ" sz="3300" dirty="0" smtClean="0"/>
              <a:t>univerzity</a:t>
            </a:r>
            <a:endParaRPr lang="cs-CZ" sz="3300" dirty="0"/>
          </a:p>
          <a:p>
            <a:pPr marL="0" lvl="0" indent="0">
              <a:buNone/>
            </a:pPr>
            <a:r>
              <a:rPr lang="cs-CZ" sz="3300" dirty="0"/>
              <a:t>budhistické i šintoistické chrámy= svatyně </a:t>
            </a:r>
            <a:r>
              <a:rPr lang="cs-CZ" sz="3300" dirty="0" smtClean="0"/>
              <a:t>(1600 </a:t>
            </a:r>
            <a:r>
              <a:rPr lang="cs-CZ" sz="3300" dirty="0"/>
              <a:t>chrámů, 400 svatyní)</a:t>
            </a:r>
          </a:p>
          <a:p>
            <a:pPr marL="0" lvl="0" indent="0">
              <a:buNone/>
            </a:pPr>
            <a:r>
              <a:rPr lang="cs-CZ" sz="3300" dirty="0"/>
              <a:t>17 památek </a:t>
            </a:r>
            <a:r>
              <a:rPr lang="cs-CZ" sz="3300" dirty="0" smtClean="0"/>
              <a:t>UNESCO např.:</a:t>
            </a:r>
            <a:endParaRPr lang="cs-CZ" sz="3300" dirty="0"/>
          </a:p>
          <a:p>
            <a:r>
              <a:rPr lang="cs-CZ" sz="3300" dirty="0" err="1" smtClean="0"/>
              <a:t>Tódži</a:t>
            </a:r>
            <a:r>
              <a:rPr lang="cs-CZ" sz="3300" dirty="0" smtClean="0"/>
              <a:t> – budhistický </a:t>
            </a:r>
            <a:r>
              <a:rPr lang="cs-CZ" sz="3300" dirty="0"/>
              <a:t>chrám, pagoda tohoto chrámu je největší dřevěnou věží v Japonsku </a:t>
            </a:r>
          </a:p>
          <a:p>
            <a:r>
              <a:rPr lang="cs-CZ" sz="3300" dirty="0" err="1" smtClean="0"/>
              <a:t>Daigodži</a:t>
            </a:r>
            <a:r>
              <a:rPr lang="cs-CZ" sz="3300" dirty="0" smtClean="0"/>
              <a:t> – budhistický </a:t>
            </a:r>
            <a:r>
              <a:rPr lang="cs-CZ" sz="3300" dirty="0"/>
              <a:t>chrám, má několik budov a 5 patrovou Pagodu, mezi chrámy jsou Japonské zahrady doplněné čajovnami</a:t>
            </a:r>
          </a:p>
          <a:p>
            <a:r>
              <a:rPr lang="cs-CZ" sz="3300" dirty="0"/>
              <a:t>Císařský Kjótský </a:t>
            </a:r>
            <a:r>
              <a:rPr lang="cs-CZ" sz="3300" dirty="0" smtClean="0"/>
              <a:t>palác – 17</a:t>
            </a:r>
            <a:r>
              <a:rPr lang="cs-CZ" sz="3300" dirty="0"/>
              <a:t>. stol.</a:t>
            </a:r>
          </a:p>
          <a:p>
            <a:r>
              <a:rPr lang="cs-CZ" sz="3300" dirty="0"/>
              <a:t>Zlatý </a:t>
            </a:r>
            <a:r>
              <a:rPr lang="cs-CZ" sz="3300" dirty="0" smtClean="0"/>
              <a:t> (</a:t>
            </a:r>
            <a:r>
              <a:rPr lang="cs-CZ" sz="3300" dirty="0" err="1" smtClean="0"/>
              <a:t>Kinkakudži</a:t>
            </a:r>
            <a:r>
              <a:rPr lang="cs-CZ" sz="3300" dirty="0" smtClean="0"/>
              <a:t>) a Stříbrný (</a:t>
            </a:r>
            <a:r>
              <a:rPr lang="cs-CZ" sz="3300" dirty="0" err="1" smtClean="0"/>
              <a:t>Gingakudži</a:t>
            </a:r>
            <a:r>
              <a:rPr lang="cs-CZ" sz="3300" dirty="0" smtClean="0"/>
              <a:t>) </a:t>
            </a:r>
            <a:r>
              <a:rPr lang="cs-CZ" sz="3300" dirty="0"/>
              <a:t>pavilon- buddhistický chrám, ostatky </a:t>
            </a:r>
            <a:r>
              <a:rPr lang="cs-CZ" sz="3300" dirty="0" smtClean="0"/>
              <a:t>Buddhy</a:t>
            </a:r>
            <a:endParaRPr lang="cs-CZ" sz="3300" dirty="0"/>
          </a:p>
          <a:p>
            <a:r>
              <a:rPr lang="cs-CZ" sz="3300" dirty="0" err="1" smtClean="0"/>
              <a:t>Kijomizu</a:t>
            </a:r>
            <a:r>
              <a:rPr lang="cs-CZ" sz="3300" dirty="0" smtClean="0"/>
              <a:t>-dera – patří </a:t>
            </a:r>
            <a:r>
              <a:rPr lang="cs-CZ" sz="3300" dirty="0"/>
              <a:t>mezi 21 divů </a:t>
            </a:r>
            <a:r>
              <a:rPr lang="cs-CZ" sz="3300" dirty="0" smtClean="0"/>
              <a:t>světa, vodopád, jezírko</a:t>
            </a:r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5013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/>
              <a:t>Kjótó</a:t>
            </a:r>
            <a:r>
              <a:rPr lang="cs-CZ" dirty="0" smtClean="0"/>
              <a:t>                </a:t>
            </a:r>
            <a:r>
              <a:rPr lang="cs-CZ" sz="1600" i="1" dirty="0" smtClean="0"/>
              <a:t>obr. 2    </a:t>
            </a:r>
            <a:r>
              <a:rPr lang="cs-CZ" sz="1600" b="1" i="1" dirty="0" smtClean="0"/>
              <a:t>Zlatý pavilon</a:t>
            </a:r>
            <a:endParaRPr lang="cs-CZ" sz="1600" i="1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73807"/>
          </a:xfrm>
        </p:spPr>
        <p:txBody>
          <a:bodyPr>
            <a:normAutofit/>
          </a:bodyPr>
          <a:lstStyle/>
          <a:p>
            <a:r>
              <a:rPr lang="cs-CZ" sz="1600" b="0" i="1" dirty="0" smtClean="0"/>
              <a:t>obr. 1                                  obr. 3</a:t>
            </a:r>
          </a:p>
          <a:p>
            <a:r>
              <a:rPr lang="cs-CZ" sz="1600" i="1" dirty="0" err="1" smtClean="0"/>
              <a:t>Tódži</a:t>
            </a:r>
            <a:r>
              <a:rPr lang="cs-CZ" sz="1600" i="1" dirty="0" smtClean="0"/>
              <a:t>                                 Stříbrný pavilon</a:t>
            </a:r>
            <a:endParaRPr lang="cs-CZ" sz="1600" i="1" dirty="0"/>
          </a:p>
        </p:txBody>
      </p:sp>
      <p:pic>
        <p:nvPicPr>
          <p:cNvPr id="8" name="Picture 2" descr="C:\Users\Baruš\Desktop\Toji-temple-kyo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223853"/>
            <a:ext cx="16069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ástupný symbol pro text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48" y="1340768"/>
            <a:ext cx="4533900" cy="513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Baruš\Desktop\200px-GinkakujiTemp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50" y="2924944"/>
            <a:ext cx="2540000" cy="34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/>
              <a:t>Kijomizu</a:t>
            </a:r>
            <a:r>
              <a:rPr lang="cs-CZ" sz="3600" b="1" dirty="0" smtClean="0"/>
              <a:t> – dera  </a:t>
            </a:r>
            <a:r>
              <a:rPr lang="cs-CZ" sz="1800" i="1" dirty="0" smtClean="0"/>
              <a:t>obr. 5</a:t>
            </a:r>
            <a:endParaRPr lang="cs-CZ" sz="1800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   </a:t>
            </a:r>
            <a:endParaRPr lang="cs-CZ" sz="3200" dirty="0">
              <a:solidFill>
                <a:srgbClr val="C00000"/>
              </a:solidFill>
            </a:endParaRPr>
          </a:p>
        </p:txBody>
      </p:sp>
      <p:pic>
        <p:nvPicPr>
          <p:cNvPr id="7" name="Picture 3" descr="C:\Users\Baruš\Desktop\800px-Kiyomizu-d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64896" cy="530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5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UNESCO památky Japonska</a:t>
            </a:r>
            <a:endParaRPr lang="cs-CZ" sz="3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4200" b="1" dirty="0" err="1" smtClean="0">
                <a:solidFill>
                  <a:srgbClr val="C00000"/>
                </a:solidFill>
              </a:rPr>
              <a:t>Nikko</a:t>
            </a:r>
            <a:r>
              <a:rPr lang="cs-CZ" sz="4200" b="1" dirty="0">
                <a:solidFill>
                  <a:srgbClr val="C00000"/>
                </a:solidFill>
              </a:rPr>
              <a:t> </a:t>
            </a:r>
          </a:p>
          <a:p>
            <a:pPr marL="0" lvl="0" indent="0">
              <a:buNone/>
            </a:pPr>
            <a:r>
              <a:rPr lang="cs-CZ" sz="4200" dirty="0"/>
              <a:t>jedno z nejposvátnějších šintoistických míst </a:t>
            </a:r>
            <a:r>
              <a:rPr lang="cs-CZ" sz="4200" dirty="0" smtClean="0"/>
              <a:t>Japonska, 8</a:t>
            </a:r>
            <a:r>
              <a:rPr lang="cs-CZ" sz="4200" dirty="0"/>
              <a:t>. stol., některé svatyně mauzoleum, </a:t>
            </a:r>
            <a:r>
              <a:rPr lang="cs-CZ" sz="4200" dirty="0" smtClean="0"/>
              <a:t>termální lázně, UNESCO</a:t>
            </a:r>
            <a:r>
              <a:rPr lang="cs-CZ" sz="4200" dirty="0"/>
              <a:t>, je vstupem do NP </a:t>
            </a:r>
            <a:r>
              <a:rPr lang="cs-CZ" sz="4200" dirty="0" err="1" smtClean="0"/>
              <a:t>Nikko</a:t>
            </a:r>
            <a:r>
              <a:rPr lang="cs-CZ" sz="4200" dirty="0" smtClean="0"/>
              <a:t> – vodopády</a:t>
            </a:r>
            <a:endParaRPr lang="cs-CZ" sz="4200" dirty="0"/>
          </a:p>
          <a:p>
            <a:pPr marL="0" indent="0">
              <a:buNone/>
            </a:pPr>
            <a:r>
              <a:rPr lang="cs-CZ" sz="4200" dirty="0"/>
              <a:t> </a:t>
            </a:r>
          </a:p>
          <a:p>
            <a:r>
              <a:rPr lang="cs-CZ" sz="4200" b="1" dirty="0" err="1">
                <a:solidFill>
                  <a:srgbClr val="C00000"/>
                </a:solidFill>
              </a:rPr>
              <a:t>Širakava</a:t>
            </a:r>
            <a:r>
              <a:rPr lang="cs-CZ" sz="4200" b="1" dirty="0">
                <a:solidFill>
                  <a:srgbClr val="C00000"/>
                </a:solidFill>
              </a:rPr>
              <a:t> a </a:t>
            </a:r>
            <a:r>
              <a:rPr lang="cs-CZ" sz="4200" b="1" dirty="0" err="1">
                <a:solidFill>
                  <a:srgbClr val="C00000"/>
                </a:solidFill>
              </a:rPr>
              <a:t>Gokojama</a:t>
            </a:r>
            <a:r>
              <a:rPr lang="cs-CZ" sz="4200" b="1" dirty="0">
                <a:solidFill>
                  <a:srgbClr val="C00000"/>
                </a:solidFill>
              </a:rPr>
              <a:t>	</a:t>
            </a:r>
          </a:p>
          <a:p>
            <a:pPr marL="0" lvl="0" indent="0">
              <a:buNone/>
            </a:pPr>
            <a:r>
              <a:rPr lang="cs-CZ" sz="4200" dirty="0"/>
              <a:t>tradiční japonské vesnice, UNESCO </a:t>
            </a:r>
            <a:r>
              <a:rPr lang="cs-CZ" sz="4200" dirty="0" smtClean="0"/>
              <a:t>, Alpy, tradiční </a:t>
            </a:r>
            <a:r>
              <a:rPr lang="cs-CZ" sz="4200" dirty="0"/>
              <a:t>výroba </a:t>
            </a:r>
            <a:r>
              <a:rPr lang="cs-CZ" sz="4200" dirty="0" smtClean="0"/>
              <a:t>hedvábí – z</a:t>
            </a:r>
            <a:r>
              <a:rPr lang="cs-CZ" sz="4200" dirty="0"/>
              <a:t> housenek </a:t>
            </a:r>
            <a:r>
              <a:rPr lang="cs-CZ" sz="4200" dirty="0" smtClean="0"/>
              <a:t>bource </a:t>
            </a:r>
            <a:r>
              <a:rPr lang="cs-CZ" sz="4200" dirty="0"/>
              <a:t>morušového, které chovají v </a:t>
            </a:r>
            <a:r>
              <a:rPr lang="cs-CZ" sz="4200" dirty="0" smtClean="0"/>
              <a:t>podkroví, rodinné </a:t>
            </a:r>
            <a:r>
              <a:rPr lang="cs-CZ" sz="4200" dirty="0"/>
              <a:t>obydlí </a:t>
            </a:r>
            <a:r>
              <a:rPr lang="cs-CZ" sz="4200" dirty="0" smtClean="0"/>
              <a:t>40 – 50 </a:t>
            </a:r>
            <a:r>
              <a:rPr lang="cs-CZ" sz="4200" dirty="0"/>
              <a:t>lidí, </a:t>
            </a:r>
            <a:r>
              <a:rPr lang="cs-CZ" sz="4200" dirty="0" smtClean="0"/>
              <a:t>postaveny </a:t>
            </a:r>
            <a:r>
              <a:rPr lang="cs-CZ" sz="4200" dirty="0"/>
              <a:t>bez hřebíků</a:t>
            </a:r>
            <a:r>
              <a:rPr lang="cs-CZ" sz="4200" dirty="0" smtClean="0"/>
              <a:t>, kvůli sněhu</a:t>
            </a:r>
            <a:endParaRPr lang="cs-CZ" sz="4200" dirty="0"/>
          </a:p>
          <a:p>
            <a:pPr marL="0" indent="0">
              <a:buNone/>
            </a:pPr>
            <a:r>
              <a:rPr lang="cs-CZ" sz="4200" dirty="0"/>
              <a:t> </a:t>
            </a:r>
          </a:p>
          <a:p>
            <a:r>
              <a:rPr lang="cs-CZ" sz="4200" b="1" dirty="0">
                <a:solidFill>
                  <a:srgbClr val="C00000"/>
                </a:solidFill>
              </a:rPr>
              <a:t>Hrad </a:t>
            </a:r>
            <a:r>
              <a:rPr lang="cs-CZ" sz="4200" b="1" dirty="0" err="1">
                <a:solidFill>
                  <a:srgbClr val="C00000"/>
                </a:solidFill>
              </a:rPr>
              <a:t>Himedži</a:t>
            </a:r>
            <a:endParaRPr lang="cs-CZ" sz="4200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cs-CZ" sz="4200" dirty="0" smtClean="0"/>
              <a:t>nejznámější </a:t>
            </a:r>
            <a:r>
              <a:rPr lang="cs-CZ" sz="4200" dirty="0"/>
              <a:t>hradní komplex Japonska, UNESCO, 17. stol</a:t>
            </a:r>
            <a:r>
              <a:rPr lang="cs-CZ" sz="4200" dirty="0" smtClean="0"/>
              <a:t>., „</a:t>
            </a:r>
            <a:r>
              <a:rPr lang="cs-CZ" sz="4200" dirty="0"/>
              <a:t>hrad bílé volavky“, obranná a obranná funkce</a:t>
            </a:r>
          </a:p>
          <a:p>
            <a:pPr marL="0" indent="0">
              <a:buNone/>
            </a:pPr>
            <a:r>
              <a:rPr lang="cs-CZ" sz="4200" dirty="0"/>
              <a:t> </a:t>
            </a:r>
          </a:p>
          <a:p>
            <a:r>
              <a:rPr lang="cs-CZ" sz="4200" b="1" dirty="0">
                <a:solidFill>
                  <a:srgbClr val="C00000"/>
                </a:solidFill>
              </a:rPr>
              <a:t>Hirošima</a:t>
            </a:r>
          </a:p>
          <a:p>
            <a:pPr marL="0" lvl="0" indent="0">
              <a:buNone/>
            </a:pPr>
            <a:r>
              <a:rPr lang="cs-CZ" sz="4200" dirty="0" smtClean="0"/>
              <a:t>UNESCO – Památník míru = Atomový dóm – je </a:t>
            </a:r>
            <a:r>
              <a:rPr lang="cs-CZ" sz="4200" dirty="0"/>
              <a:t>z roku 1945 udržován v původním </a:t>
            </a:r>
            <a:r>
              <a:rPr lang="cs-CZ" sz="4200" dirty="0" smtClean="0"/>
              <a:t>stavu – tedy </a:t>
            </a:r>
            <a:r>
              <a:rPr lang="cs-CZ" sz="4200" dirty="0"/>
              <a:t>k datu 6. 8. 1945 – kdy byla na Hirošimu svržena atomová bomba (vzpomínka na </a:t>
            </a:r>
            <a:r>
              <a:rPr lang="cs-CZ" sz="4200" dirty="0" smtClean="0"/>
              <a:t>II. </a:t>
            </a:r>
            <a:r>
              <a:rPr lang="cs-CZ" sz="4200" dirty="0"/>
              <a:t>sv. </a:t>
            </a:r>
            <a:r>
              <a:rPr lang="cs-CZ" sz="4200" dirty="0" smtClean="0"/>
              <a:t>válku – memento</a:t>
            </a:r>
            <a:r>
              <a:rPr lang="cs-CZ" sz="4200" dirty="0"/>
              <a:t>)</a:t>
            </a:r>
          </a:p>
          <a:p>
            <a:pPr marL="0" indent="0">
              <a:buNone/>
            </a:pPr>
            <a:r>
              <a:rPr lang="cs-CZ" sz="4200" dirty="0"/>
              <a:t>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2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Atomový dóm – Hirošima  </a:t>
            </a:r>
            <a:r>
              <a:rPr lang="cs-CZ" sz="2000" i="1" dirty="0" smtClean="0"/>
              <a:t>obr. 6</a:t>
            </a:r>
            <a:endParaRPr lang="cs-CZ" sz="2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6" y="1196752"/>
            <a:ext cx="76200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3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DUM Šablona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_DUM Šablona2</Template>
  <TotalTime>1898</TotalTime>
  <Words>733</Words>
  <Application>Microsoft Office PowerPoint</Application>
  <PresentationFormat>Předvádění na obrazovce (4:3)</PresentationFormat>
  <Paragraphs>224</Paragraphs>
  <Slides>21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_DUM Šablona2</vt:lpstr>
      <vt:lpstr>Cestovní ruch východní Asie </vt:lpstr>
      <vt:lpstr>Charakteristika DUM</vt:lpstr>
      <vt:lpstr>Náplň výuky</vt:lpstr>
      <vt:lpstr>Japonsko</vt:lpstr>
      <vt:lpstr>Královská města </vt:lpstr>
      <vt:lpstr>Kjótó                obr. 2    Zlatý pavilon</vt:lpstr>
      <vt:lpstr>Kijomizu – dera  obr. 5</vt:lpstr>
      <vt:lpstr>UNESCO památky Japonska</vt:lpstr>
      <vt:lpstr>Atomový dóm – Hirošima  obr. 6</vt:lpstr>
      <vt:lpstr>Ostatní destinace Japonska</vt:lpstr>
      <vt:lpstr>Čína (Čínská lidová republika) </vt:lpstr>
      <vt:lpstr>Peking</vt:lpstr>
      <vt:lpstr>Peking – Chrám nebes a Zakázané město obr. 8                                                                        obr. 9</vt:lpstr>
      <vt:lpstr>Okolí Pekingu</vt:lpstr>
      <vt:lpstr> Jiné čínské destinace</vt:lpstr>
      <vt:lpstr>Terakotová armáda obr. 10</vt:lpstr>
      <vt:lpstr>Autonomní oblasti Číny </vt:lpstr>
      <vt:lpstr>Japonsko – kvíz</vt:lpstr>
      <vt:lpstr>Řešení</vt:lpstr>
      <vt:lpstr>Seznam obrázků: </vt:lpstr>
      <vt:lpstr>Seznam použité literatury: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DUM</dc:title>
  <dc:creator>Vašíček Emil</dc:creator>
  <cp:lastModifiedBy>Hana Trinerová</cp:lastModifiedBy>
  <cp:revision>161</cp:revision>
  <cp:lastPrinted>2012-06-21T05:13:08Z</cp:lastPrinted>
  <dcterms:created xsi:type="dcterms:W3CDTF">2012-06-19T12:27:34Z</dcterms:created>
  <dcterms:modified xsi:type="dcterms:W3CDTF">2019-01-06T20:55:39Z</dcterms:modified>
</cp:coreProperties>
</file>