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5DC696-B5DE-4EB3-8CB3-F72A70D798DF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C37FD9-C938-4535-BD48-101ADDA0534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C696-B5DE-4EB3-8CB3-F72A70D798DF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FD9-C938-4535-BD48-101ADDA053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C696-B5DE-4EB3-8CB3-F72A70D798DF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FD9-C938-4535-BD48-101ADDA053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5DC696-B5DE-4EB3-8CB3-F72A70D798DF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C37FD9-C938-4535-BD48-101ADDA0534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5DC696-B5DE-4EB3-8CB3-F72A70D798DF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C37FD9-C938-4535-BD48-101ADDA0534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C696-B5DE-4EB3-8CB3-F72A70D798DF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FD9-C938-4535-BD48-101ADDA0534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C696-B5DE-4EB3-8CB3-F72A70D798DF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FD9-C938-4535-BD48-101ADDA0534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5DC696-B5DE-4EB3-8CB3-F72A70D798DF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C37FD9-C938-4535-BD48-101ADDA0534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C696-B5DE-4EB3-8CB3-F72A70D798DF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FD9-C938-4535-BD48-101ADDA053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5DC696-B5DE-4EB3-8CB3-F72A70D798DF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C37FD9-C938-4535-BD48-101ADDA0534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5DC696-B5DE-4EB3-8CB3-F72A70D798DF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C37FD9-C938-4535-BD48-101ADDA0534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5DC696-B5DE-4EB3-8CB3-F72A70D798DF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C37FD9-C938-4535-BD48-101ADDA0534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>
                <a:latin typeface="Calibri" panose="020F0502020204030204" pitchFamily="34" charset="0"/>
                <a:cs typeface="Calibri" panose="020F0502020204030204" pitchFamily="34" charset="0"/>
              </a:rPr>
              <a:t>Zabezpečení v nemoci</a:t>
            </a:r>
          </a:p>
        </p:txBody>
      </p:sp>
    </p:spTree>
    <p:extLst>
      <p:ext uri="{BB962C8B-B14F-4D97-AF65-F5344CB8AC3E}">
        <p14:creationId xmlns:p14="http://schemas.microsoft.com/office/powerpoint/2010/main" val="930175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Příspěvek na státní  politiku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Stát se snaží o zabezpečení práva občanů na práci. Oblast státní politiky zaměstnanosti má na starosti Ministerstvo práce a sociálních věcí ČR</a:t>
            </a:r>
          </a:p>
          <a:p>
            <a:pPr marL="0" indent="0">
              <a:buNone/>
            </a:pPr>
            <a:r>
              <a:rPr lang="cs-CZ" dirty="0"/>
              <a:t>a úřady práce.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42" name="Picture 2" descr="C:\Users\uzivatel\AppData\Local\Microsoft\Windows\Temporary Internet Files\Content.IE5\ZPRZYMO0\MC90044153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50782"/>
            <a:ext cx="3440039" cy="339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334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 povinné pro každého občana ČR. Buď si jej</a:t>
            </a:r>
          </a:p>
          <a:p>
            <a:pPr marL="0" indent="0">
              <a:buNone/>
            </a:pPr>
            <a:r>
              <a:rPr lang="cs-CZ" dirty="0"/>
              <a:t>občan hradí sám, nebo je za něj platí stát (děti,</a:t>
            </a:r>
          </a:p>
          <a:p>
            <a:pPr marL="0" indent="0">
              <a:buNone/>
            </a:pPr>
            <a:r>
              <a:rPr lang="cs-CZ" dirty="0"/>
              <a:t>studenti, důchodci, ženy na MD, nezaměstnaní).</a:t>
            </a:r>
          </a:p>
          <a:p>
            <a:pPr marL="0" indent="0">
              <a:buNone/>
            </a:pPr>
            <a:r>
              <a:rPr lang="cs-CZ" dirty="0"/>
              <a:t>Každý pojištěnec má nárok na bezplatnou základní zdravotní péči. Slouží k úhradě nezbytných lékařských úkonů, léků a zdravot. materiálu.</a:t>
            </a:r>
          </a:p>
          <a:p>
            <a:pPr marL="0" indent="0">
              <a:buNone/>
            </a:pPr>
            <a:r>
              <a:rPr lang="cs-CZ" dirty="0"/>
              <a:t>Na některé léky a zákroky si pacient připlácí.</a:t>
            </a:r>
          </a:p>
        </p:txBody>
      </p:sp>
      <p:pic>
        <p:nvPicPr>
          <p:cNvPr id="11266" name="Picture 2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365104"/>
            <a:ext cx="1164031" cy="182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113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35568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Zdravotní pojištění nezakládá nárok na výplatu nemocenských dávek – to je součást sociálního pojištění.</a:t>
            </a:r>
          </a:p>
          <a:p>
            <a:pPr marL="0" indent="0">
              <a:buNone/>
            </a:pPr>
            <a:r>
              <a:rPr lang="cs-CZ" dirty="0"/>
              <a:t>Zdravotní pojištění nekryje léčebné výlohy </a:t>
            </a:r>
          </a:p>
          <a:p>
            <a:pPr marL="0" indent="0">
              <a:buNone/>
            </a:pPr>
            <a:r>
              <a:rPr lang="cs-CZ" dirty="0"/>
              <a:t>v zahraničí, pokud se nejedná o úkon, který           nelze provést v ČR a pokud s jeho úhradou </a:t>
            </a:r>
          </a:p>
          <a:p>
            <a:pPr marL="0" indent="0">
              <a:buNone/>
            </a:pPr>
            <a:r>
              <a:rPr lang="cs-CZ" dirty="0"/>
              <a:t>pojišťovna souhlasí.</a:t>
            </a:r>
          </a:p>
          <a:p>
            <a:pPr marL="0" indent="0">
              <a:buNone/>
            </a:pPr>
            <a:r>
              <a:rPr lang="cs-CZ" dirty="0"/>
              <a:t>V případě cesty do zahraničí je nutno uzavřít cestovní připojištění.</a:t>
            </a:r>
          </a:p>
        </p:txBody>
      </p:sp>
      <p:pic>
        <p:nvPicPr>
          <p:cNvPr id="12291" name="Picture 3" descr="C:\Users\uzivatel\AppData\Local\Microsoft\Windows\Temporary Internet Files\Content.IE5\FY956EWS\MP9003139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20888"/>
            <a:ext cx="1969768" cy="1973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:\Users\uzivatel\AppData\Local\Microsoft\Windows\Temporary Internet Files\Content.IE5\LY3J2RC4\MP90040043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941168"/>
            <a:ext cx="2448272" cy="163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916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6030"/>
            <a:ext cx="7467600" cy="1143000"/>
          </a:xfrm>
        </p:spPr>
        <p:txBody>
          <a:bodyPr/>
          <a:lstStyle/>
          <a:p>
            <a:r>
              <a:rPr lang="cs-CZ" dirty="0"/>
              <a:t>Výše zdravotního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51592"/>
            <a:ext cx="7467600" cy="48737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Pro zaměstnance 13,5% </a:t>
            </a:r>
            <a:r>
              <a:rPr lang="cs-CZ" dirty="0"/>
              <a:t>z hrubé mzdy</a:t>
            </a:r>
          </a:p>
          <a:p>
            <a:pPr marL="0" indent="0">
              <a:buNone/>
            </a:pPr>
            <a:r>
              <a:rPr lang="cs-CZ" dirty="0"/>
              <a:t>Z toho hradí zaměstnavatel 9% a zaměstnanec </a:t>
            </a:r>
          </a:p>
          <a:p>
            <a:pPr marL="0" indent="0">
              <a:buNone/>
            </a:pPr>
            <a:r>
              <a:rPr lang="cs-CZ" dirty="0"/>
              <a:t>4,5% (zaměstnavatel mu je strhne z hrubé       </a:t>
            </a:r>
          </a:p>
          <a:p>
            <a:pPr marL="0" indent="0">
              <a:buNone/>
            </a:pPr>
            <a:r>
              <a:rPr lang="cs-CZ" dirty="0"/>
              <a:t>mzdy).</a:t>
            </a:r>
          </a:p>
          <a:p>
            <a:pPr marL="0" indent="0">
              <a:buNone/>
            </a:pPr>
            <a:r>
              <a:rPr lang="cs-CZ" b="1" dirty="0"/>
              <a:t>Pro OSVČ </a:t>
            </a:r>
            <a:r>
              <a:rPr lang="cs-CZ" dirty="0"/>
              <a:t>je pro rok 2019 minimální výše </a:t>
            </a:r>
          </a:p>
          <a:p>
            <a:pPr marL="0" indent="0">
              <a:buNone/>
            </a:pPr>
            <a:r>
              <a:rPr lang="cs-CZ" b="1" dirty="0"/>
              <a:t>2208Kč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Pro osoby bez zdanitelných příjmů, </a:t>
            </a:r>
            <a:r>
              <a:rPr lang="cs-CZ" dirty="0"/>
              <a:t>za které neplatí </a:t>
            </a:r>
          </a:p>
          <a:p>
            <a:pPr marL="0" indent="0">
              <a:buNone/>
            </a:pPr>
            <a:r>
              <a:rPr lang="cs-CZ" dirty="0"/>
              <a:t>pojištění stát, je to </a:t>
            </a:r>
            <a:r>
              <a:rPr lang="cs-CZ" b="1" dirty="0"/>
              <a:t>1018 Kč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Zdravotní pojištění se platí zdravotním pojišťovnám,</a:t>
            </a:r>
          </a:p>
          <a:p>
            <a:pPr marL="0" indent="0">
              <a:buNone/>
            </a:pPr>
            <a:r>
              <a:rPr lang="cs-CZ" dirty="0"/>
              <a:t>kterých je v </a:t>
            </a:r>
            <a:r>
              <a:rPr lang="cs-CZ"/>
              <a:t>ČR sedm, </a:t>
            </a:r>
            <a:r>
              <a:rPr lang="cs-CZ" dirty="0"/>
              <a:t>největší z nich je Všeobecná zdravotní pojišťovna.</a:t>
            </a:r>
          </a:p>
        </p:txBody>
      </p:sp>
    </p:spTree>
    <p:extLst>
      <p:ext uri="{BB962C8B-B14F-4D97-AF65-F5344CB8AC3E}">
        <p14:creationId xmlns:p14="http://schemas.microsoft.com/office/powerpoint/2010/main" val="982387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Komerční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Existuje celá řada pojištění, ze kterých si každý může vybrat podle své situace.</a:t>
            </a:r>
          </a:p>
          <a:p>
            <a:pPr marL="0" indent="0">
              <a:buNone/>
            </a:pPr>
            <a:r>
              <a:rPr lang="cs-CZ" dirty="0"/>
              <a:t>Pro každého vlastníka auta je povinné tzv.</a:t>
            </a:r>
          </a:p>
          <a:p>
            <a:pPr marL="0" indent="0">
              <a:buNone/>
            </a:pPr>
            <a:r>
              <a:rPr lang="cs-CZ" b="1" dirty="0"/>
              <a:t>povinné ručení odpovědnosti z provozu vozidla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Hradí se z něj škoda v případě havárie. Pojišťovna zaplatí </a:t>
            </a:r>
          </a:p>
          <a:p>
            <a:pPr marL="0" indent="0">
              <a:buNone/>
            </a:pPr>
            <a:r>
              <a:rPr lang="cs-CZ" dirty="0"/>
              <a:t>z pojistky viníka nehody škodu dalším účastníkům nehody. Výše pojištění je různá u je jednotlivých pojišťoven.</a:t>
            </a:r>
          </a:p>
          <a:p>
            <a:pPr marL="0" indent="0">
              <a:buNone/>
            </a:pPr>
            <a:r>
              <a:rPr lang="cs-CZ" dirty="0"/>
              <a:t>Neplacení povinného ručení znamená pro vlastníka auta velké problémy. Nejenže v případě nehody zaplatí sám veškerou škodu, ale také pojištění vyšší o penále bude muset doplatit.</a:t>
            </a:r>
          </a:p>
        </p:txBody>
      </p:sp>
    </p:spTree>
    <p:extLst>
      <p:ext uri="{BB962C8B-B14F-4D97-AF65-F5344CB8AC3E}">
        <p14:creationId xmlns:p14="http://schemas.microsoft.com/office/powerpoint/2010/main" val="3602340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Nejznámější komerční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48737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Životní pojištění </a:t>
            </a:r>
            <a:r>
              <a:rPr lang="cs-CZ" dirty="0"/>
              <a:t>– má zajistit ochranu osob blízkých</a:t>
            </a:r>
          </a:p>
          <a:p>
            <a:pPr marL="0" indent="0">
              <a:buNone/>
            </a:pPr>
            <a:r>
              <a:rPr lang="cs-CZ" dirty="0"/>
              <a:t> v případě smrti, zároveň je využíváno jako spořící produkt, který zhodnocuje úspory.</a:t>
            </a:r>
          </a:p>
          <a:p>
            <a:pPr marL="0" indent="0">
              <a:buNone/>
            </a:pPr>
            <a:r>
              <a:rPr lang="cs-CZ" b="1" dirty="0"/>
              <a:t>Úrazové pojištění </a:t>
            </a:r>
            <a:r>
              <a:rPr lang="cs-CZ" dirty="0"/>
              <a:t>– pomůže zajistit finance při</a:t>
            </a:r>
          </a:p>
          <a:p>
            <a:pPr marL="0" indent="0">
              <a:buNone/>
            </a:pPr>
            <a:r>
              <a:rPr lang="cs-CZ" dirty="0"/>
              <a:t>úrazu, rehabilitaci popř. při trvalých následcích</a:t>
            </a:r>
          </a:p>
          <a:p>
            <a:pPr marL="0" indent="0">
              <a:buNone/>
            </a:pPr>
            <a:r>
              <a:rPr lang="cs-CZ" dirty="0"/>
              <a:t>úrazu</a:t>
            </a:r>
            <a:r>
              <a:rPr lang="cs-CZ" b="1" dirty="0"/>
              <a:t>.</a:t>
            </a:r>
          </a:p>
          <a:p>
            <a:pPr marL="0" indent="0">
              <a:buNone/>
            </a:pPr>
            <a:r>
              <a:rPr lang="cs-CZ" b="1" dirty="0"/>
              <a:t>Pojištění nemovitosti a domácnosti </a:t>
            </a:r>
            <a:r>
              <a:rPr lang="cs-CZ" dirty="0"/>
              <a:t>– kryje rizika nepředvídaných událostí, které by nás mohly připravit</a:t>
            </a:r>
          </a:p>
          <a:p>
            <a:pPr marL="0" indent="0">
              <a:buNone/>
            </a:pPr>
            <a:r>
              <a:rPr lang="cs-CZ" dirty="0"/>
              <a:t> o majetek, např. požáry, živelné pohromy,</a:t>
            </a:r>
          </a:p>
          <a:p>
            <a:pPr marL="0" indent="0">
              <a:buNone/>
            </a:pPr>
            <a:r>
              <a:rPr lang="cs-CZ" dirty="0"/>
              <a:t>havárie, ale i krádeže. Zejména nemovitost by měl </a:t>
            </a:r>
          </a:p>
          <a:p>
            <a:pPr marL="0" indent="0">
              <a:buNone/>
            </a:pPr>
            <a:r>
              <a:rPr lang="cs-CZ" dirty="0"/>
              <a:t>mít každý vlastník správně pojištěnu.</a:t>
            </a:r>
          </a:p>
        </p:txBody>
      </p:sp>
    </p:spTree>
    <p:extLst>
      <p:ext uri="{BB962C8B-B14F-4D97-AF65-F5344CB8AC3E}">
        <p14:creationId xmlns:p14="http://schemas.microsoft.com/office/powerpoint/2010/main" val="2621451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Pojištění odpovědnosti </a:t>
            </a:r>
            <a:r>
              <a:rPr lang="cs-CZ" dirty="0"/>
              <a:t>– chrání nás před úhradou škody, kterou bychom mohli platit,</a:t>
            </a:r>
          </a:p>
          <a:p>
            <a:pPr marL="0" indent="0">
              <a:buNone/>
            </a:pPr>
            <a:r>
              <a:rPr lang="cs-CZ" dirty="0"/>
              <a:t>způsobíme-li ve svém zaměstnání či občanském</a:t>
            </a:r>
          </a:p>
          <a:p>
            <a:pPr marL="0" indent="0">
              <a:buNone/>
            </a:pPr>
            <a:r>
              <a:rPr lang="cs-CZ" dirty="0"/>
              <a:t>životě někomu škodu z nedbalosti. Např. něco</a:t>
            </a:r>
          </a:p>
          <a:p>
            <a:pPr marL="0" indent="0">
              <a:buNone/>
            </a:pPr>
            <a:r>
              <a:rPr lang="cs-CZ" dirty="0"/>
              <a:t>rozbijeme my nebo naše děti, naše zvíře,</a:t>
            </a:r>
          </a:p>
          <a:p>
            <a:pPr marL="0" indent="0">
              <a:buNone/>
            </a:pPr>
            <a:r>
              <a:rPr lang="cs-CZ" dirty="0"/>
              <a:t>vytopíme sousedovi byt.</a:t>
            </a:r>
          </a:p>
          <a:p>
            <a:pPr marL="0" indent="0">
              <a:buNone/>
            </a:pPr>
            <a:r>
              <a:rPr lang="cs-CZ" b="1" dirty="0"/>
              <a:t>Havarijní pojištění </a:t>
            </a:r>
            <a:r>
              <a:rPr lang="cs-CZ" dirty="0"/>
              <a:t>– slouží ke krytí škod na vlastním vozidle v případě nehody, není povinné.</a:t>
            </a:r>
          </a:p>
        </p:txBody>
      </p:sp>
    </p:spTree>
    <p:extLst>
      <p:ext uri="{BB962C8B-B14F-4D97-AF65-F5344CB8AC3E}">
        <p14:creationId xmlns:p14="http://schemas.microsoft.com/office/powerpoint/2010/main" val="2380921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Cestovní pojištění </a:t>
            </a:r>
            <a:r>
              <a:rPr lang="cs-CZ" dirty="0"/>
              <a:t>– zahrnuje úhradu léčebných</a:t>
            </a:r>
          </a:p>
          <a:p>
            <a:pPr marL="0" indent="0">
              <a:buNone/>
            </a:pPr>
            <a:r>
              <a:rPr lang="cs-CZ" dirty="0"/>
              <a:t>výloh v případě, že v zahraničí onemocníme nebo budeme mít úraz. Součástí pojištění je </a:t>
            </a:r>
          </a:p>
          <a:p>
            <a:pPr marL="0" indent="0">
              <a:buNone/>
            </a:pPr>
            <a:r>
              <a:rPr lang="cs-CZ" dirty="0"/>
              <a:t>i převoz ostatků do ČR v případě smrti.</a:t>
            </a:r>
          </a:p>
          <a:p>
            <a:pPr marL="0" indent="0">
              <a:buNone/>
            </a:pPr>
            <a:r>
              <a:rPr lang="cs-CZ" dirty="0"/>
              <a:t>Toto pojištění by měl mít rovněž každý člověk, který cestuje do zahraničí.</a:t>
            </a:r>
          </a:p>
          <a:p>
            <a:pPr marL="0" indent="0">
              <a:buNone/>
            </a:pPr>
            <a:r>
              <a:rPr lang="cs-CZ" dirty="0"/>
              <a:t>Je možné je rozšířit o pojištění majetku či další rizika.</a:t>
            </a:r>
          </a:p>
        </p:txBody>
      </p:sp>
      <p:pic>
        <p:nvPicPr>
          <p:cNvPr id="3074" name="Picture 2" descr="C:\Users\uzivatel\AppData\Local\Microsoft\Windows\Temporary Internet Files\Content.IE5\ZPRZYMO0\MC9000562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81128"/>
            <a:ext cx="1840687" cy="183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562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cs-CZ" dirty="0"/>
              <a:t>Jaký je účel pojištění ?</a:t>
            </a:r>
          </a:p>
          <a:p>
            <a:pPr marL="457200" indent="-457200">
              <a:buAutoNum type="arabicPeriod"/>
            </a:pPr>
            <a:r>
              <a:rPr lang="cs-CZ" dirty="0"/>
              <a:t>Které druhy pojištění znáš ?</a:t>
            </a:r>
          </a:p>
          <a:p>
            <a:pPr marL="457200" indent="-457200">
              <a:buAutoNum type="arabicPeriod"/>
            </a:pPr>
            <a:r>
              <a:rPr lang="cs-CZ" dirty="0"/>
              <a:t>K čemu slouží sociální pojištění ?</a:t>
            </a:r>
          </a:p>
          <a:p>
            <a:pPr marL="457200" indent="-457200">
              <a:buAutoNum type="arabicPeriod"/>
            </a:pPr>
            <a:r>
              <a:rPr lang="cs-CZ" dirty="0"/>
              <a:t>K čemu slouží zdravotní pojištění ?</a:t>
            </a:r>
          </a:p>
          <a:p>
            <a:pPr marL="457200" indent="-457200">
              <a:buAutoNum type="arabicPeriod"/>
            </a:pPr>
            <a:r>
              <a:rPr lang="cs-CZ" dirty="0"/>
              <a:t>Uveď některé druhy komerčního pojištění.</a:t>
            </a:r>
          </a:p>
        </p:txBody>
      </p:sp>
      <p:pic>
        <p:nvPicPr>
          <p:cNvPr id="2050" name="Picture 2" descr="C:\Users\uzivatel\AppData\Local\Microsoft\Windows\Temporary Internet Files\Content.IE5\FY956EWS\MC9004135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669620"/>
            <a:ext cx="4248472" cy="2801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76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Účelem pojištění je finanční pomoc</a:t>
            </a:r>
          </a:p>
          <a:p>
            <a:pPr marL="0" indent="0">
              <a:buNone/>
            </a:pPr>
            <a:r>
              <a:rPr lang="cs-CZ" dirty="0"/>
              <a:t>v případě krizové situace jako je např. úraz,</a:t>
            </a:r>
          </a:p>
          <a:p>
            <a:pPr marL="0" indent="0">
              <a:buNone/>
            </a:pPr>
            <a:r>
              <a:rPr lang="cs-CZ" dirty="0"/>
              <a:t>nemoc, nehoda, živelná pohroma apod.</a:t>
            </a:r>
          </a:p>
          <a:p>
            <a:pPr marL="0" indent="0">
              <a:buNone/>
            </a:pPr>
            <a:r>
              <a:rPr lang="cs-CZ" dirty="0"/>
              <a:t>Některá pojištění jsou ze zákona povinná,</a:t>
            </a:r>
          </a:p>
          <a:p>
            <a:pPr marL="0" indent="0">
              <a:buNone/>
            </a:pPr>
            <a:r>
              <a:rPr lang="cs-CZ" dirty="0"/>
              <a:t>jiná dobrovolná dle uvážení člověka.</a:t>
            </a:r>
          </a:p>
        </p:txBody>
      </p:sp>
      <p:pic>
        <p:nvPicPr>
          <p:cNvPr id="8196" name="Picture 4" descr="C:\Users\uzivatel\AppData\Local\Microsoft\Windows\Temporary Internet Files\Content.IE5\FY956EWS\MP90042655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93096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35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druhy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Sociální pojištění</a:t>
            </a:r>
          </a:p>
          <a:p>
            <a:pPr marL="514350" indent="-514350">
              <a:buAutoNum type="arabicPeriod"/>
            </a:pPr>
            <a:r>
              <a:rPr lang="cs-CZ" dirty="0"/>
              <a:t>Zdravotní pojištění</a:t>
            </a:r>
          </a:p>
          <a:p>
            <a:pPr marL="514350" indent="-514350">
              <a:buAutoNum type="arabicPeriod"/>
            </a:pPr>
            <a:r>
              <a:rPr lang="cs-CZ" dirty="0"/>
              <a:t>Různé druhy komerčních pojištění</a:t>
            </a:r>
          </a:p>
          <a:p>
            <a:pPr marL="0" indent="0">
              <a:buNone/>
            </a:pPr>
            <a:r>
              <a:rPr lang="cs-CZ" dirty="0"/>
              <a:t>     např. životní, úrazové, pojištění majetku,</a:t>
            </a:r>
          </a:p>
          <a:p>
            <a:pPr marL="0" indent="0">
              <a:buNone/>
            </a:pPr>
            <a:r>
              <a:rPr lang="cs-CZ" dirty="0"/>
              <a:t>      odpovědnosti za škody …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6" name="Picture 2" descr="C:\Users\uzivatel\AppData\Local\Microsoft\Windows\Temporary Internet Files\Content.IE5\ZPRZYMO0\MP90044873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4077072"/>
            <a:ext cx="3638756" cy="270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15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 částečně povinné a částečně dobrovolné pro všechny výdělečně činné osoby, pro ostatní dobrovolné.</a:t>
            </a:r>
          </a:p>
          <a:p>
            <a:pPr marL="0" indent="0">
              <a:buNone/>
            </a:pPr>
            <a:r>
              <a:rPr lang="cs-CZ" dirty="0"/>
              <a:t>Skládá se ze 3 odvodů:</a:t>
            </a:r>
          </a:p>
          <a:p>
            <a:pPr marL="514350" indent="-514350">
              <a:buAutoNum type="arabicPeriod"/>
            </a:pPr>
            <a:r>
              <a:rPr lang="cs-CZ" dirty="0"/>
              <a:t>Pojistné na důchodové zabezpečení</a:t>
            </a:r>
          </a:p>
          <a:p>
            <a:pPr marL="514350" indent="-514350">
              <a:buAutoNum type="arabicPeriod"/>
            </a:pPr>
            <a:r>
              <a:rPr lang="cs-CZ" dirty="0"/>
              <a:t>Pojistné na nemocenské pojištění</a:t>
            </a:r>
          </a:p>
          <a:p>
            <a:pPr marL="514350" indent="-514350">
              <a:buAutoNum type="arabicPeriod"/>
            </a:pPr>
            <a:r>
              <a:rPr lang="cs-CZ" dirty="0"/>
              <a:t>Příspěvek na státní politiku zaměstnanosti</a:t>
            </a:r>
          </a:p>
        </p:txBody>
      </p:sp>
      <p:pic>
        <p:nvPicPr>
          <p:cNvPr id="9220" name="Picture 4" descr="C:\Users\uzivatel\AppData\Local\Microsoft\Windows\Temporary Internet Files\Content.IE5\LY3J2RC4\MC9004159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4803775"/>
            <a:ext cx="18669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98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/>
              <a:t>Poplatníci sociálního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1. Zaměstnavatelé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2. Zaměstnanci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 OSVČ (osoby samostatně výdělečně činné)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4. Dobrovolní účastníci důchodového pojištění</a:t>
            </a:r>
          </a:p>
          <a:p>
            <a:pPr marL="0" indent="0">
              <a:buNone/>
            </a:pPr>
            <a:r>
              <a:rPr lang="cs-CZ" dirty="0"/>
              <a:t>     </a:t>
            </a:r>
          </a:p>
        </p:txBody>
      </p:sp>
      <p:pic>
        <p:nvPicPr>
          <p:cNvPr id="7172" name="Picture 4" descr="C:\Users\uzivatel\AppData\Local\Microsoft\Windows\Temporary Internet Files\Content.IE5\ZPRZYMO0\MP90042443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777083"/>
            <a:ext cx="1385875" cy="207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uzivatel\AppData\Local\Microsoft\Windows\Temporary Internet Files\Content.IE5\LY3J2RC4\MC9003609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56791"/>
            <a:ext cx="1838854" cy="215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37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Důchodové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Povinné důchodové pojištění </a:t>
            </a:r>
            <a:r>
              <a:rPr lang="cs-CZ" dirty="0"/>
              <a:t>platí každý výdělečně činný občan a je zdrojem pro vyplácení důchodů – starobních, invalidních, vdovských a sirotčích.</a:t>
            </a:r>
          </a:p>
          <a:p>
            <a:pPr marL="0" indent="0">
              <a:buNone/>
            </a:pPr>
            <a:r>
              <a:rPr lang="cs-CZ" b="1" dirty="0"/>
              <a:t>Komerčně  si může každý sjednat penzijní připojištění </a:t>
            </a:r>
            <a:r>
              <a:rPr lang="cs-CZ" dirty="0"/>
              <a:t>u penzijních fondů komerčních pojišťoven. Toto pojištění  je v důchodu zdrojem doplňkové penze nebo je možné požádat  o jednorázovou výplatu. Na penzijní připojištění přispívá i stát a někteří zaměstnavatelé.</a:t>
            </a:r>
          </a:p>
        </p:txBody>
      </p:sp>
    </p:spTree>
    <p:extLst>
      <p:ext uri="{BB962C8B-B14F-4D97-AF65-F5344CB8AC3E}">
        <p14:creationId xmlns:p14="http://schemas.microsoft.com/office/powerpoint/2010/main" val="887719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Vzhledem k velikosti většiny důchodů </a:t>
            </a:r>
          </a:p>
          <a:p>
            <a:pPr marL="0" indent="0">
              <a:buNone/>
            </a:pPr>
            <a:r>
              <a:rPr lang="cs-CZ" dirty="0"/>
              <a:t>z povinného důchodového pojištění, by si měl</a:t>
            </a:r>
          </a:p>
          <a:p>
            <a:pPr marL="0" indent="0">
              <a:buNone/>
            </a:pPr>
            <a:r>
              <a:rPr lang="cs-CZ" dirty="0"/>
              <a:t>každý podle svých možností vytvářet finanční rezervu pro období, kdy nebude moci pracovat.</a:t>
            </a:r>
          </a:p>
        </p:txBody>
      </p:sp>
      <p:pic>
        <p:nvPicPr>
          <p:cNvPr id="5122" name="Picture 2" descr="C:\Users\uzivatel\AppData\Local\Microsoft\Windows\Temporary Internet Files\Content.IE5\ZPRZYMO0\MP90040925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9798224"/>
            <a:ext cx="7704856" cy="770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zivatel\AppData\Local\Microsoft\Windows\Temporary Internet Files\Content.IE5\ZPRZYMO0\MC9000244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93096"/>
            <a:ext cx="1899209" cy="153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zivatel\AppData\Local\Microsoft\Windows\Temporary Internet Files\Content.IE5\FY956EWS\MC90029207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063" y="4003675"/>
            <a:ext cx="1824037" cy="177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512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Nemocenské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 nemocenského pojištění se vyplácí především tyto dávky :</a:t>
            </a:r>
          </a:p>
          <a:p>
            <a:pPr marL="0" indent="0">
              <a:buNone/>
            </a:pPr>
            <a:r>
              <a:rPr lang="cs-CZ" dirty="0"/>
              <a:t>- dávky nemocenského pojištění (při nemoci),</a:t>
            </a:r>
          </a:p>
          <a:p>
            <a:pPr>
              <a:buFontTx/>
              <a:buChar char="-"/>
            </a:pPr>
            <a:r>
              <a:rPr lang="cs-CZ" dirty="0"/>
              <a:t>podpora při ošetřování člena rodina (OSVČ ne),</a:t>
            </a:r>
          </a:p>
          <a:p>
            <a:pPr>
              <a:buFontTx/>
              <a:buChar char="-"/>
            </a:pPr>
            <a:r>
              <a:rPr lang="cs-CZ" dirty="0"/>
              <a:t>peněžitá pomoc v mateřství.</a:t>
            </a:r>
          </a:p>
          <a:p>
            <a:pPr marL="0" indent="0">
              <a:buNone/>
            </a:pPr>
            <a:r>
              <a:rPr lang="cs-CZ" dirty="0"/>
              <a:t>Nemocenské pojištění platí zaměstnanci </a:t>
            </a:r>
          </a:p>
          <a:p>
            <a:pPr marL="0" indent="0">
              <a:buNone/>
            </a:pPr>
            <a:r>
              <a:rPr lang="cs-CZ" dirty="0"/>
              <a:t>a zaměstnavatelé povinně, pro OSVČ je dobrovolné.</a:t>
            </a:r>
          </a:p>
        </p:txBody>
      </p:sp>
      <p:pic>
        <p:nvPicPr>
          <p:cNvPr id="4098" name="Picture 2" descr="C:\Users\uzivatel\AppData\Local\Microsoft\Windows\Temporary Internet Files\Content.IE5\ZPRZYMO0\MP90040925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25144"/>
            <a:ext cx="1976736" cy="1976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248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 případ nemoci je možno si uzavřít  také </a:t>
            </a:r>
          </a:p>
          <a:p>
            <a:pPr marL="0" indent="0">
              <a:buNone/>
            </a:pPr>
            <a:r>
              <a:rPr lang="cs-CZ" dirty="0"/>
              <a:t>komerční připojištění např. s denním plněním  100 – 500 Kč. Toto připojištění je důležité</a:t>
            </a:r>
          </a:p>
          <a:p>
            <a:pPr marL="0" indent="0">
              <a:buNone/>
            </a:pPr>
            <a:r>
              <a:rPr lang="cs-CZ" dirty="0"/>
              <a:t>zejména pro OSVČ.</a:t>
            </a:r>
          </a:p>
        </p:txBody>
      </p:sp>
      <p:pic>
        <p:nvPicPr>
          <p:cNvPr id="1026" name="Picture 2" descr="C:\Users\uzivatel\AppData\Local\Microsoft\Windows\Temporary Internet Files\Content.IE5\H2TFLGTX\MC9002420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792105"/>
            <a:ext cx="1770266" cy="177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zivatel\AppData\Local\Microsoft\Windows\Temporary Internet Files\Content.IE5\FY956EWS\MC9003393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992" y="3909760"/>
            <a:ext cx="165328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382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325</TotalTime>
  <Words>792</Words>
  <Application>Microsoft Office PowerPoint</Application>
  <PresentationFormat>Předvádění na obrazovce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Century Schoolbook</vt:lpstr>
      <vt:lpstr>Wingdings</vt:lpstr>
      <vt:lpstr>Wingdings 2</vt:lpstr>
      <vt:lpstr>Arkýř</vt:lpstr>
      <vt:lpstr>Zabezpečení v nemoci</vt:lpstr>
      <vt:lpstr>Účel pojištění</vt:lpstr>
      <vt:lpstr>Základní druhy pojištění</vt:lpstr>
      <vt:lpstr>Sociální pojištění</vt:lpstr>
      <vt:lpstr>Poplatníci sociálního pojištění</vt:lpstr>
      <vt:lpstr>Důchodové pojištění</vt:lpstr>
      <vt:lpstr>Prezentace aplikace PowerPoint</vt:lpstr>
      <vt:lpstr>Nemocenské pojištění</vt:lpstr>
      <vt:lpstr>Prezentace aplikace PowerPoint</vt:lpstr>
      <vt:lpstr>Příspěvek na státní  politiku zaměstnanosti</vt:lpstr>
      <vt:lpstr>Zdravotní pojištění</vt:lpstr>
      <vt:lpstr>Prezentace aplikace PowerPoint</vt:lpstr>
      <vt:lpstr>Výše zdravotního pojištění</vt:lpstr>
      <vt:lpstr>Komerční pojištění</vt:lpstr>
      <vt:lpstr>Nejznámější komerční pojištění</vt:lpstr>
      <vt:lpstr>Prezentace aplikace PowerPoint</vt:lpstr>
      <vt:lpstr>Prezentace aplikace PowerPoint</vt:lpstr>
      <vt:lpstr>Kontrolní otázky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Daniella Havlová</dc:creator>
  <cp:lastModifiedBy>Holobradý Daniel</cp:lastModifiedBy>
  <cp:revision>28</cp:revision>
  <dcterms:created xsi:type="dcterms:W3CDTF">2013-03-24T17:06:59Z</dcterms:created>
  <dcterms:modified xsi:type="dcterms:W3CDTF">2019-04-24T18:13:47Z</dcterms:modified>
</cp:coreProperties>
</file>