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1" r:id="rId9"/>
    <p:sldId id="266" r:id="rId10"/>
    <p:sldId id="262" r:id="rId11"/>
    <p:sldId id="267" r:id="rId12"/>
    <p:sldId id="263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5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C3466-8388-4451-8B30-8E39A0948EB4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A129F-FA8F-4D2A-A2AB-B300903B3E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717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A129F-FA8F-4D2A-A2AB-B300903B3E46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41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2. Hodina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A129F-FA8F-4D2A-A2AB-B300903B3E46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694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401981-6209-4A74-AEFB-13DD1D9C6ADE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865CE6-A44B-41A0-B6FE-9AD741BFA796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745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1981-6209-4A74-AEFB-13DD1D9C6ADE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5CE6-A44B-41A0-B6FE-9AD741BFA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642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1981-6209-4A74-AEFB-13DD1D9C6ADE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5CE6-A44B-41A0-B6FE-9AD741BFA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11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1981-6209-4A74-AEFB-13DD1D9C6ADE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5CE6-A44B-41A0-B6FE-9AD741BFA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22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1981-6209-4A74-AEFB-13DD1D9C6ADE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5CE6-A44B-41A0-B6FE-9AD741BFA796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807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1981-6209-4A74-AEFB-13DD1D9C6ADE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5CE6-A44B-41A0-B6FE-9AD741BFA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534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1981-6209-4A74-AEFB-13DD1D9C6ADE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5CE6-A44B-41A0-B6FE-9AD741BFA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687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1981-6209-4A74-AEFB-13DD1D9C6ADE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5CE6-A44B-41A0-B6FE-9AD741BFA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30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1981-6209-4A74-AEFB-13DD1D9C6ADE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5CE6-A44B-41A0-B6FE-9AD741BFA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236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1981-6209-4A74-AEFB-13DD1D9C6ADE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5CE6-A44B-41A0-B6FE-9AD741BFA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80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1981-6209-4A74-AEFB-13DD1D9C6ADE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5CE6-A44B-41A0-B6FE-9AD741BFA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8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8401981-6209-4A74-AEFB-13DD1D9C6ADE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8865CE6-A44B-41A0-B6FE-9AD741BFA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46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obrazky.cz/?q=kritika+%C4%8Dist%C3%A9ho+rozumu&amp;url=https://knihobot.cz/upload/images/large/371634.jpg&amp;imageId=3f7c777ab6b9e369&amp;data=lgLEEFbdrcMYMbD1LLQWPGBp9znEMMBMpX0xpUjN1ELPnbFmWcOEHkAwOU3TeZ4UxV965R3-P_TFAgfGQqiVECQgJetjb85dfyhJxALLj5PEAtNhxAJ3XsQChMA%3D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s://www.obrazky.cz/?q=kritika+soudnosti&amp;url=https://knihobot.cz/upload/images/large/370764.jpg&amp;imageId=713f9fb3124796d9&amp;data=lgLEEPFURyxEOIfjhs1tiljTu4zEMJi9KIMy4cUNmABpZAMJYR8dgSDun7Qq13c5Obr9AK_12ZYaVxZ2ivtW5hSgpPdiX85dfyilxAJCMZPEAgWoxAJKYsQC0tw%3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brazky.cz/?q=johann+wolfgang+goethe&amp;url=https://www.knihovna-dubina.cz/wp-content/uploads/Johann-Wolfgang-Goethe.jpg&amp;imageId=69cc728df4394cbb&amp;data=lgLEEPnZrb3nUEQ7ySMlZqrzHfLEMMsquth5WRsbTOsD59kB0XnhDV3UDN1bnCOWLieeA8t9KvEnTv52OkT10pftF_gbD85dfyjnxAL3OJPEAubPxAJcPsQCX08%3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brazky.cz/?q=aristoteles&amp;url=https://upload.wikimedia.org/wikipedia/commons/c/c0/Aristoteles.jpg&amp;imageId=d42d966f12dfc243&amp;data=lgLEED3OMFXb_miuInv2ditB07vEMDFRIxDG-XXltOBPJ4VvkU-fJNwbvTumb_-V0JKtlpvVSWQZfaSnLtk3WaXr_WP7yM5dfyWfxALi6JPEAvHMxAI0OcQCUAw%3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obrazky.cz/?q=tom%C3%A1%C5%A1+akvinsk%C3%BD&amp;url=http://www.thiscatholicman.com/wp-content/uploads/2013/01/aquinas.jpg&amp;imageId=3195cdb5c5a251bf&amp;data=lgLEEJE3flX6HqgTqzzb6tZGafTEMFEXvDNHEiRKX4TDBVx4cmAcwWhi2Lf60iCxSqbXW_5WExS_LCLPosyYdsEeX_DVX85dfyYmxAJjZZPEArr4xAKTbMQCy5I%3D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www.obrazky.cz/?q=aurelius+augustinus&amp;url=https://1gr.cz/fotky/idnes/13/011/cl5/CHU486911_augustinus_5611.jpg&amp;imageId=01f030268bd4f243&amp;data=lgLEEO6SFWwuOYVYN7PXZ7Yd-UTEMC5lBi8okt43_lAPNO7iTh75MfOyyBB8RQAHWvYrUYzgeZ-jxeofhhhNlgbpy-eDYM5dfyZdxAJESZPEAluXxAIEE8QC-dE%3D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obrazky.cz/?q=rene+descartes&amp;url=https://www.themodernman.com/wp-content/uploads/rene_descartes_quote.jpg&amp;imageId=25b8fb16605c1a06&amp;data=lgLEEJhBz-p3vfYplH3Fm9jM76bEMM-MnYNcAqpqPcpiT4BJ-l5HoWX_C1VZwpXKDX1MzjLpD0SUVjxezFjjsxwQ5V9bV85dfydGxAJ6SJPEAjlPxAIApsQChl0%3D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hyperlink" Target="https://www.obrazky.cz/?q=thomas+hobbes&amp;url=https://www.thecenterforruleoflaw.org/uploads/1/5/7/7/15777460/8627749.jpg&amp;imageId=edde12af55f260d5&amp;data=lgLEEDCAERv8GW8sn1IhlLWaZ-DEMOUqdtHBDLpzP0r9FHeJXTu8GPxVFy-6K6ir07mfIMwqT9g89b1g-CXBkAPBxoraYM5dfyfgxAKRQZPEAqHVxALMtsQCx_o%3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Kořeny estetiky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Lucie Krézlová</a:t>
            </a:r>
          </a:p>
          <a:p>
            <a:r>
              <a:rPr lang="cs-CZ" dirty="0" smtClean="0"/>
              <a:t>2 hodiny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14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0976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18.století Osvícenství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542197"/>
            <a:ext cx="9872871" cy="4553803"/>
          </a:xfrm>
        </p:spPr>
        <p:txBody>
          <a:bodyPr>
            <a:normAutofit/>
          </a:bodyPr>
          <a:lstStyle/>
          <a:p>
            <a:r>
              <a:rPr lang="cs-CZ" dirty="0" smtClean="0"/>
              <a:t>rozumová úroveň, na základě faktů a zkušeností</a:t>
            </a:r>
          </a:p>
          <a:p>
            <a:r>
              <a:rPr lang="cs-CZ" dirty="0" smtClean="0"/>
              <a:t>Objevuje se rokoko, na konci století se formuje romantismus</a:t>
            </a:r>
          </a:p>
          <a:p>
            <a:r>
              <a:rPr lang="cs-CZ" dirty="0" smtClean="0"/>
              <a:t>Nová vědní disciplína ESTETIKA- zakladatelem, </a:t>
            </a:r>
            <a:r>
              <a:rPr lang="cs-CZ" dirty="0" err="1" smtClean="0"/>
              <a:t>němec</a:t>
            </a:r>
            <a:r>
              <a:rPr lang="cs-CZ" dirty="0"/>
              <a:t> </a:t>
            </a:r>
            <a:r>
              <a:rPr lang="cs-CZ" dirty="0" smtClean="0"/>
              <a:t> Alexandr </a:t>
            </a:r>
            <a:r>
              <a:rPr lang="cs-CZ" dirty="0" err="1" smtClean="0"/>
              <a:t>Gottlieb</a:t>
            </a:r>
            <a:r>
              <a:rPr lang="cs-CZ" dirty="0" smtClean="0"/>
              <a:t> </a:t>
            </a:r>
            <a:r>
              <a:rPr lang="cs-CZ" dirty="0" err="1" smtClean="0"/>
              <a:t>Baumgarten</a:t>
            </a:r>
            <a:r>
              <a:rPr lang="cs-CZ" dirty="0" smtClean="0"/>
              <a:t>, ve svém díle </a:t>
            </a:r>
            <a:r>
              <a:rPr lang="cs-CZ" dirty="0" err="1" smtClean="0"/>
              <a:t>Aesthetica</a:t>
            </a:r>
            <a:r>
              <a:rPr lang="cs-CZ" dirty="0" smtClean="0"/>
              <a:t> tento obor pojmenoval, ale i vymezil, nejbohatší model je podle něj příroda</a:t>
            </a:r>
          </a:p>
          <a:p>
            <a:r>
              <a:rPr lang="cs-CZ" b="1" dirty="0" smtClean="0"/>
              <a:t>Německo: </a:t>
            </a:r>
          </a:p>
          <a:p>
            <a:pPr marL="45720" indent="0">
              <a:buNone/>
            </a:pPr>
            <a:r>
              <a:rPr lang="cs-CZ" dirty="0" smtClean="0"/>
              <a:t>Johann J. </a:t>
            </a:r>
            <a:r>
              <a:rPr lang="cs-CZ" dirty="0" err="1" smtClean="0"/>
              <a:t>Winckelmann</a:t>
            </a:r>
            <a:r>
              <a:rPr lang="cs-CZ" dirty="0"/>
              <a:t> </a:t>
            </a:r>
            <a:r>
              <a:rPr lang="cs-CZ" dirty="0" smtClean="0"/>
              <a:t>(zakladatelem moderní archeologie)		</a:t>
            </a:r>
          </a:p>
          <a:p>
            <a:pPr marL="45720" indent="0">
              <a:buNone/>
            </a:pPr>
            <a:r>
              <a:rPr lang="cs-CZ" dirty="0" err="1" smtClean="0"/>
              <a:t>Gothold</a:t>
            </a:r>
            <a:r>
              <a:rPr lang="cs-CZ" dirty="0" smtClean="0"/>
              <a:t> E. </a:t>
            </a:r>
            <a:r>
              <a:rPr lang="cs-CZ" dirty="0" err="1" smtClean="0"/>
              <a:t>Lessing</a:t>
            </a:r>
            <a:r>
              <a:rPr lang="cs-CZ" dirty="0" smtClean="0"/>
              <a:t> (zakladatelem kritiky umění) 			</a:t>
            </a:r>
          </a:p>
          <a:p>
            <a:pPr marL="45720" indent="0">
              <a:buNone/>
            </a:pPr>
            <a:r>
              <a:rPr lang="cs-CZ" dirty="0" smtClean="0"/>
              <a:t>Immanuel Kant (teorii poznání rozvíjí v díle </a:t>
            </a:r>
            <a:r>
              <a:rPr lang="cs-CZ" dirty="0" smtClean="0">
                <a:solidFill>
                  <a:srgbClr val="FF0000"/>
                </a:solidFill>
              </a:rPr>
              <a:t>Kritika čistého rozumu </a:t>
            </a:r>
            <a:r>
              <a:rPr lang="cs-CZ" dirty="0" smtClean="0"/>
              <a:t>a v</a:t>
            </a:r>
            <a:r>
              <a:rPr lang="cs-CZ" dirty="0" smtClean="0">
                <a:solidFill>
                  <a:srgbClr val="FF0000"/>
                </a:solidFill>
              </a:rPr>
              <a:t> Kritice 			soudnosti , </a:t>
            </a:r>
            <a:r>
              <a:rPr lang="cs-CZ" dirty="0" smtClean="0"/>
              <a:t>klasifikuje pojem krásna v rámci estetického systému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956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Kant: Kritika čistého rozumu 2001 Antikvariát Prah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59" y="612419"/>
            <a:ext cx="4667250" cy="466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antikvární kniha Kritika soudnosti, 1975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102" y="939965"/>
            <a:ext cx="4667250" cy="466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509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668740"/>
            <a:ext cx="9872871" cy="5427260"/>
          </a:xfrm>
        </p:spPr>
        <p:txBody>
          <a:bodyPr/>
          <a:lstStyle/>
          <a:p>
            <a:pPr marL="45720" indent="0">
              <a:buNone/>
            </a:pPr>
            <a:r>
              <a:rPr lang="cs-CZ" dirty="0" smtClean="0"/>
              <a:t>Johann Wolfgang Goethe</a:t>
            </a:r>
          </a:p>
          <a:p>
            <a:pPr marL="45720" indent="0">
              <a:buNone/>
            </a:pPr>
            <a:r>
              <a:rPr lang="cs-CZ" dirty="0" smtClean="0"/>
              <a:t>Friedrich Schiller</a:t>
            </a:r>
          </a:p>
          <a:p>
            <a:r>
              <a:rPr lang="cs-CZ" b="1" dirty="0" smtClean="0"/>
              <a:t>Anglie</a:t>
            </a:r>
          </a:p>
          <a:p>
            <a:pPr marL="45720" indent="0">
              <a:buNone/>
            </a:pPr>
            <a:r>
              <a:rPr lang="cs-CZ" dirty="0" smtClean="0"/>
              <a:t>Anthony </a:t>
            </a:r>
            <a:r>
              <a:rPr lang="cs-CZ" dirty="0" err="1" smtClean="0"/>
              <a:t>Ashley</a:t>
            </a:r>
            <a:r>
              <a:rPr lang="cs-CZ" dirty="0" smtClean="0"/>
              <a:t> </a:t>
            </a:r>
            <a:r>
              <a:rPr lang="cs-CZ" dirty="0" err="1" smtClean="0"/>
              <a:t>Shaftesbury</a:t>
            </a:r>
            <a:endParaRPr lang="cs-CZ" dirty="0" smtClean="0"/>
          </a:p>
          <a:p>
            <a:pPr marL="45720" indent="0">
              <a:buNone/>
            </a:pPr>
            <a:r>
              <a:rPr lang="cs-CZ" dirty="0" smtClean="0"/>
              <a:t>Edmund </a:t>
            </a:r>
            <a:r>
              <a:rPr lang="cs-CZ" dirty="0" err="1" smtClean="0"/>
              <a:t>Burke</a:t>
            </a:r>
            <a:endParaRPr lang="cs-CZ" dirty="0" smtClean="0"/>
          </a:p>
          <a:p>
            <a:r>
              <a:rPr lang="cs-CZ" b="1" dirty="0" smtClean="0"/>
              <a:t>Francie</a:t>
            </a:r>
          </a:p>
          <a:p>
            <a:pPr marL="45720" indent="0">
              <a:buNone/>
            </a:pPr>
            <a:r>
              <a:rPr lang="cs-CZ" dirty="0" smtClean="0"/>
              <a:t>Denis Diderot</a:t>
            </a:r>
          </a:p>
          <a:p>
            <a:pPr marL="45720" indent="0">
              <a:buNone/>
            </a:pPr>
            <a:r>
              <a:rPr lang="cs-CZ" dirty="0" smtClean="0"/>
              <a:t>Jean J. Rousseau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  <p:pic>
        <p:nvPicPr>
          <p:cNvPr id="5122" name="Picture 2" descr="Johann-Wolfgang-Goeth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621" y="789840"/>
            <a:ext cx="4667250" cy="466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38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1.polovina 19.století romantismus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Kladl důraz na emocionalitu, na nitro člověka, na smysly a vůli, vnáší do umění dynamičnost (oproti klasicismu)</a:t>
            </a:r>
          </a:p>
          <a:p>
            <a:r>
              <a:rPr lang="cs-CZ" dirty="0" smtClean="0"/>
              <a:t>Jsou zdůrazňovány jednotlivé typické vlastnosti národů, pohanské historie, mytologie, lidové pohádky, exotika</a:t>
            </a:r>
          </a:p>
          <a:p>
            <a:r>
              <a:rPr lang="cs-CZ" dirty="0" smtClean="0"/>
              <a:t>Georg Wilhelm Friedrich </a:t>
            </a:r>
            <a:r>
              <a:rPr lang="cs-CZ" dirty="0" err="1" smtClean="0"/>
              <a:t>Hegel</a:t>
            </a:r>
            <a:r>
              <a:rPr lang="cs-CZ" dirty="0" smtClean="0"/>
              <a:t>- stavěl na nejvyšší stupně sebeuvědomování umění, náboženství a filozofii</a:t>
            </a:r>
          </a:p>
          <a:p>
            <a:r>
              <a:rPr lang="cs-CZ" dirty="0" smtClean="0"/>
              <a:t>William </a:t>
            </a:r>
            <a:r>
              <a:rPr lang="cs-CZ" dirty="0" err="1" smtClean="0"/>
              <a:t>Wordsworth</a:t>
            </a:r>
            <a:endParaRPr lang="cs-CZ" dirty="0" smtClean="0"/>
          </a:p>
          <a:p>
            <a:r>
              <a:rPr lang="cs-CZ" dirty="0" smtClean="0"/>
              <a:t>Viktor Hugo</a:t>
            </a:r>
          </a:p>
          <a:p>
            <a:r>
              <a:rPr lang="cs-CZ" dirty="0" smtClean="0"/>
              <a:t>Arthur Schopenhauer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5159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polovina 19. století realismus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Myšlenky o dominantním postavení přírody v umělecké tvorbě daly vzniknout realismu, později naturalismu</a:t>
            </a:r>
          </a:p>
          <a:p>
            <a:r>
              <a:rPr lang="cs-CZ" b="1" dirty="0" err="1" smtClean="0"/>
              <a:t>Hippolyt</a:t>
            </a:r>
            <a:r>
              <a:rPr lang="cs-CZ" b="1" dirty="0" smtClean="0"/>
              <a:t> </a:t>
            </a:r>
            <a:r>
              <a:rPr lang="cs-CZ" b="1" dirty="0" err="1" smtClean="0"/>
              <a:t>Taine</a:t>
            </a:r>
            <a:endParaRPr lang="cs-CZ" b="1" dirty="0" smtClean="0"/>
          </a:p>
          <a:p>
            <a:r>
              <a:rPr lang="cs-CZ" b="1" dirty="0" smtClean="0"/>
              <a:t>Friedrich Theodor </a:t>
            </a:r>
            <a:r>
              <a:rPr lang="cs-CZ" b="1" dirty="0" err="1" smtClean="0"/>
              <a:t>Vischer</a:t>
            </a:r>
            <a:endParaRPr lang="cs-CZ" b="1" dirty="0" smtClean="0"/>
          </a:p>
          <a:p>
            <a:r>
              <a:rPr lang="cs-CZ" b="1" dirty="0" smtClean="0"/>
              <a:t>Johann Friedrich Herbart</a:t>
            </a:r>
          </a:p>
          <a:p>
            <a:r>
              <a:rPr lang="cs-CZ" b="1" dirty="0" smtClean="0"/>
              <a:t>Friedrich Nietzsche</a:t>
            </a:r>
            <a:r>
              <a:rPr lang="cs-CZ" dirty="0" smtClean="0"/>
              <a:t>- napsal </a:t>
            </a:r>
            <a:r>
              <a:rPr lang="cs-CZ" dirty="0" smtClean="0">
                <a:solidFill>
                  <a:srgbClr val="FF0000"/>
                </a:solidFill>
              </a:rPr>
              <a:t>Zrození tragédie z ducha hudby</a:t>
            </a:r>
          </a:p>
          <a:p>
            <a:r>
              <a:rPr lang="cs-CZ" b="1" dirty="0" smtClean="0"/>
              <a:t>Gustav Theodor </a:t>
            </a:r>
            <a:r>
              <a:rPr lang="cs-CZ" b="1" dirty="0" err="1" smtClean="0"/>
              <a:t>Fechner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17132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368300"/>
            <a:ext cx="9875520" cy="1168400"/>
          </a:xfrm>
        </p:spPr>
        <p:txBody>
          <a:bodyPr/>
          <a:lstStyle/>
          <a:p>
            <a:r>
              <a:rPr lang="cs-CZ" dirty="0" smtClean="0"/>
              <a:t>1. polovina 20.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638300"/>
            <a:ext cx="9872871" cy="46101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Fenomenologická estetika nabízí estetice metodu uvědomování si vnímání a popisování vnímání prožitku jednotlivých uměleckých děl </a:t>
            </a:r>
          </a:p>
          <a:p>
            <a:r>
              <a:rPr lang="cs-CZ" dirty="0" smtClean="0"/>
              <a:t>Psychoanalýza a estetika jsou podle </a:t>
            </a:r>
            <a:r>
              <a:rPr lang="cs-CZ" b="1" dirty="0" smtClean="0"/>
              <a:t>S. Freuda </a:t>
            </a:r>
            <a:r>
              <a:rPr lang="cs-CZ" dirty="0" smtClean="0"/>
              <a:t>propojeny, jeho metoda analýzy snu připomíná interpretaci uměleckého díla</a:t>
            </a:r>
          </a:p>
          <a:p>
            <a:r>
              <a:rPr lang="cs-CZ" b="1" dirty="0" smtClean="0"/>
              <a:t>Carl Gustav Jung- </a:t>
            </a:r>
            <a:r>
              <a:rPr lang="cs-CZ" dirty="0" smtClean="0"/>
              <a:t>pracoval s pojmem archetyp (který vykládal jako předobraz- motivy opakující se v pohádkách, mýtech a jako komplexně nevědomý fenomén, který nelze nijak racionálně vysvětlit)</a:t>
            </a:r>
          </a:p>
          <a:p>
            <a:r>
              <a:rPr lang="cs-CZ" b="1" dirty="0" err="1" smtClean="0"/>
              <a:t>Benedetto</a:t>
            </a:r>
            <a:r>
              <a:rPr lang="cs-CZ" b="1" dirty="0" smtClean="0"/>
              <a:t> </a:t>
            </a:r>
            <a:r>
              <a:rPr lang="cs-CZ" b="1" dirty="0" err="1" smtClean="0"/>
              <a:t>Croce</a:t>
            </a:r>
            <a:endParaRPr lang="cs-CZ" b="1" dirty="0" smtClean="0"/>
          </a:p>
          <a:p>
            <a:r>
              <a:rPr lang="cs-CZ" b="1" dirty="0" smtClean="0"/>
              <a:t>Ernst </a:t>
            </a:r>
            <a:r>
              <a:rPr lang="cs-CZ" b="1" dirty="0" err="1" smtClean="0"/>
              <a:t>Cassier</a:t>
            </a:r>
            <a:endParaRPr lang="cs-CZ" b="1" dirty="0" smtClean="0"/>
          </a:p>
          <a:p>
            <a:r>
              <a:rPr lang="cs-CZ" b="1" dirty="0" smtClean="0"/>
              <a:t>Herbert </a:t>
            </a:r>
            <a:r>
              <a:rPr lang="cs-CZ" b="1" dirty="0" err="1" smtClean="0"/>
              <a:t>Read</a:t>
            </a:r>
            <a:r>
              <a:rPr lang="cs-CZ" b="1" dirty="0" smtClean="0"/>
              <a:t>- </a:t>
            </a:r>
            <a:r>
              <a:rPr lang="cs-CZ" dirty="0" smtClean="0"/>
              <a:t>zkoumal vliv umění na vývoj jedince, ve svých dílech vidí smysl v návratu k čistému dětskému vnímání, k intuici</a:t>
            </a:r>
          </a:p>
          <a:p>
            <a:pPr marL="4572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Výchova uměním, Umění a společnost, Smysl umění, Filozofie moderního umění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1924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polovina 20.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Tendence realistické se střídají s abstraktními, umění více než kdy jindy popírá tradiční postupy, hledá nové vyjadřovací formy, charakteristická je dynamika</a:t>
            </a:r>
          </a:p>
          <a:p>
            <a:r>
              <a:rPr lang="cs-CZ" dirty="0" smtClean="0"/>
              <a:t>Marxistická estetika- vychází z Marxova učení (není účel intelektuální aktivity světu porozumět, ale změnit ho)</a:t>
            </a:r>
          </a:p>
          <a:p>
            <a:r>
              <a:rPr lang="cs-CZ" dirty="0" smtClean="0"/>
              <a:t>Existencialismus- umělec je ten kdo vidí život z hlediska originality a jedinečnosti</a:t>
            </a:r>
          </a:p>
          <a:p>
            <a:r>
              <a:rPr lang="cs-CZ" dirty="0" smtClean="0"/>
              <a:t>Strukturalismus- pracuje s pojmy (estetická funkce, estetická norma, estetická hodnota</a:t>
            </a:r>
          </a:p>
          <a:p>
            <a:r>
              <a:rPr lang="cs-CZ" dirty="0" smtClean="0"/>
              <a:t>Sémiotika-zkoumané zkušenosti převádí do znakového kódu, kódem může být jakékoliv umělecké dílo</a:t>
            </a:r>
          </a:p>
          <a:p>
            <a:r>
              <a:rPr lang="cs-CZ" dirty="0" smtClean="0"/>
              <a:t>Postmoderní estetika- odráží změněný postoj umělců k tradici, klade důraz na problém přijetí díla publikem  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20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Teoretici postmoderny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Leslie</a:t>
            </a:r>
            <a:r>
              <a:rPr lang="cs-CZ" b="1" dirty="0" smtClean="0"/>
              <a:t> A. Fiedler a Jean F. </a:t>
            </a:r>
            <a:r>
              <a:rPr lang="cs-CZ" b="1" dirty="0" err="1" smtClean="0"/>
              <a:t>Lyotard</a:t>
            </a:r>
            <a:endParaRPr lang="cs-CZ" b="1" dirty="0"/>
          </a:p>
          <a:p>
            <a:endParaRPr lang="cs-CZ" b="1" dirty="0" smtClean="0"/>
          </a:p>
          <a:p>
            <a:r>
              <a:rPr lang="cs-CZ" dirty="0" smtClean="0"/>
              <a:t>Další představitelé estetiky 20. století: </a:t>
            </a:r>
            <a:r>
              <a:rPr lang="cs-CZ" b="1" dirty="0" smtClean="0"/>
              <a:t>E. H. </a:t>
            </a:r>
            <a:r>
              <a:rPr lang="cs-CZ" b="1" dirty="0" err="1" smtClean="0"/>
              <a:t>Gombrich</a:t>
            </a:r>
            <a:r>
              <a:rPr lang="cs-CZ" b="1" dirty="0" smtClean="0"/>
              <a:t>, K. E. Gilbertová, </a:t>
            </a:r>
            <a:r>
              <a:rPr lang="cs-CZ" b="1" dirty="0" err="1" smtClean="0"/>
              <a:t>A.Hauser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FF0000"/>
                </a:solidFill>
              </a:rPr>
              <a:t>Sociální historie umění, Filozofie dějin umění</a:t>
            </a:r>
            <a:r>
              <a:rPr lang="cs-CZ" dirty="0" smtClean="0"/>
              <a:t>), </a:t>
            </a:r>
            <a:r>
              <a:rPr lang="cs-CZ" b="1" dirty="0" smtClean="0"/>
              <a:t>R. </a:t>
            </a:r>
            <a:r>
              <a:rPr lang="cs-CZ" b="1" dirty="0" err="1" smtClean="0"/>
              <a:t>Huyghe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FF0000"/>
                </a:solidFill>
              </a:rPr>
              <a:t>Umění a lidstvo</a:t>
            </a:r>
            <a:r>
              <a:rPr lang="cs-CZ" dirty="0" smtClean="0"/>
              <a:t>), </a:t>
            </a:r>
            <a:r>
              <a:rPr lang="cs-CZ" b="1" dirty="0" smtClean="0"/>
              <a:t>G. </a:t>
            </a:r>
            <a:r>
              <a:rPr lang="cs-CZ" b="1" dirty="0" err="1" smtClean="0"/>
              <a:t>Dorfles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FF0000"/>
                </a:solidFill>
              </a:rPr>
              <a:t>Proměny umění</a:t>
            </a:r>
            <a:r>
              <a:rPr lang="cs-CZ" dirty="0" smtClean="0"/>
              <a:t>)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1368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Významné postavy české estetiky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F. Palacký (1798-1876)- Přehled dějin </a:t>
            </a:r>
            <a:r>
              <a:rPr lang="cs-CZ" dirty="0" err="1" smtClean="0"/>
              <a:t>krásovědy</a:t>
            </a:r>
            <a:r>
              <a:rPr lang="cs-CZ" dirty="0" smtClean="0"/>
              <a:t>, </a:t>
            </a:r>
            <a:r>
              <a:rPr lang="cs-CZ" dirty="0" err="1" smtClean="0"/>
              <a:t>Krásověda</a:t>
            </a:r>
            <a:endParaRPr lang="cs-CZ" dirty="0" smtClean="0"/>
          </a:p>
          <a:p>
            <a:r>
              <a:rPr lang="cs-CZ" dirty="0" smtClean="0"/>
              <a:t>F. M. </a:t>
            </a:r>
            <a:r>
              <a:rPr lang="cs-CZ" dirty="0" err="1" smtClean="0"/>
              <a:t>Klácel</a:t>
            </a:r>
            <a:r>
              <a:rPr lang="cs-CZ" dirty="0" smtClean="0"/>
              <a:t> (1808-1882)</a:t>
            </a:r>
          </a:p>
          <a:p>
            <a:r>
              <a:rPr lang="cs-CZ" dirty="0" smtClean="0"/>
              <a:t>J. Durdík (1837-1902)- Všeobecná </a:t>
            </a:r>
            <a:r>
              <a:rPr lang="cs-CZ" dirty="0" err="1" smtClean="0"/>
              <a:t>aestethika</a:t>
            </a:r>
            <a:endParaRPr lang="cs-CZ" dirty="0" smtClean="0"/>
          </a:p>
          <a:p>
            <a:r>
              <a:rPr lang="cs-CZ" dirty="0" smtClean="0"/>
              <a:t>M. Tyrš (1832-1884)</a:t>
            </a:r>
          </a:p>
          <a:p>
            <a:r>
              <a:rPr lang="cs-CZ" dirty="0" smtClean="0"/>
              <a:t>O. Hostinský (1847-1910)</a:t>
            </a:r>
          </a:p>
          <a:p>
            <a:r>
              <a:rPr lang="cs-CZ" dirty="0" smtClean="0"/>
              <a:t>O. Zich (1879-1934)- Estetika dramatického umění, Estetické vnímání hudby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Jan Mukařovský</a:t>
            </a:r>
          </a:p>
          <a:p>
            <a:r>
              <a:rPr lang="cs-CZ" dirty="0" smtClean="0"/>
              <a:t>M. Novák</a:t>
            </a:r>
          </a:p>
          <a:p>
            <a:r>
              <a:rPr lang="cs-CZ" dirty="0" smtClean="0"/>
              <a:t>K. Svoboda</a:t>
            </a:r>
          </a:p>
          <a:p>
            <a:r>
              <a:rPr lang="cs-CZ" dirty="0" smtClean="0"/>
              <a:t>V. </a:t>
            </a:r>
            <a:r>
              <a:rPr lang="cs-CZ" dirty="0" err="1" smtClean="0"/>
              <a:t>Štech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7685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474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Dějiny estetiky- vybraní autoři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Antika</a:t>
            </a:r>
          </a:p>
          <a:p>
            <a:r>
              <a:rPr lang="cs-CZ" dirty="0" smtClean="0"/>
              <a:t>Počátky středověku</a:t>
            </a:r>
          </a:p>
          <a:p>
            <a:r>
              <a:rPr lang="cs-CZ" dirty="0" smtClean="0"/>
              <a:t>Vrcholný středověk</a:t>
            </a:r>
          </a:p>
          <a:p>
            <a:r>
              <a:rPr lang="cs-CZ" dirty="0" smtClean="0"/>
              <a:t>Renesance</a:t>
            </a:r>
          </a:p>
          <a:p>
            <a:r>
              <a:rPr lang="cs-CZ" dirty="0" smtClean="0"/>
              <a:t>Baroko a klasicismus</a:t>
            </a:r>
          </a:p>
          <a:p>
            <a:r>
              <a:rPr lang="cs-CZ" dirty="0" smtClean="0"/>
              <a:t>Osvícenství</a:t>
            </a:r>
          </a:p>
          <a:p>
            <a:r>
              <a:rPr lang="cs-CZ" dirty="0" smtClean="0"/>
              <a:t>Romantismus</a:t>
            </a:r>
          </a:p>
          <a:p>
            <a:r>
              <a:rPr lang="cs-CZ" dirty="0" smtClean="0"/>
              <a:t>Realismus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1.polovina 20.století</a:t>
            </a:r>
          </a:p>
          <a:p>
            <a:r>
              <a:rPr lang="cs-CZ" dirty="0" smtClean="0"/>
              <a:t>2.polovina 20.století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231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Od starověku se lidé zamýšleli nad pojmy krása a umění (spadá do filozofie)</a:t>
            </a:r>
          </a:p>
          <a:p>
            <a:r>
              <a:rPr lang="cs-CZ" dirty="0" err="1" smtClean="0"/>
              <a:t>Sókratés</a:t>
            </a:r>
            <a:r>
              <a:rPr lang="cs-CZ" dirty="0" smtClean="0"/>
              <a:t>- uvažoval o kráse konkrétněji, krása není absolutní – je vždy spojena s dobrem a užitečností (tělesná krása není skutečná pokud není doprovázena šlechetnou duší)</a:t>
            </a:r>
          </a:p>
          <a:p>
            <a:pPr marL="548640" lvl="2" indent="0">
              <a:buNone/>
            </a:pPr>
            <a:r>
              <a:rPr lang="cs-CZ" dirty="0" smtClean="0"/>
              <a:t>                     tzv. </a:t>
            </a:r>
            <a:r>
              <a:rPr lang="cs-CZ" dirty="0" smtClean="0">
                <a:solidFill>
                  <a:srgbClr val="FF0000"/>
                </a:solidFill>
              </a:rPr>
              <a:t>KALOKAGATHIA</a:t>
            </a:r>
          </a:p>
          <a:p>
            <a:r>
              <a:rPr lang="cs-CZ" dirty="0" smtClean="0"/>
              <a:t>Platón (5.-4.st. př.n.l.)-považován za zakladatele estetiky, úvahy o kráse zapsal v dialogu </a:t>
            </a:r>
            <a:r>
              <a:rPr lang="cs-CZ" dirty="0" err="1" smtClean="0">
                <a:solidFill>
                  <a:srgbClr val="FF0000"/>
                </a:solidFill>
              </a:rPr>
              <a:t>Hippias</a:t>
            </a:r>
            <a:r>
              <a:rPr lang="cs-CZ" dirty="0" smtClean="0">
                <a:solidFill>
                  <a:srgbClr val="FF0000"/>
                </a:solidFill>
              </a:rPr>
              <a:t> větší</a:t>
            </a:r>
            <a:r>
              <a:rPr lang="cs-CZ" dirty="0" smtClean="0"/>
              <a:t>, láska ke kráse je nejbližší lásce k bohu, podstata krásy v přírodě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Aristoteles (4.st.př.n.l.)- </a:t>
            </a:r>
            <a:r>
              <a:rPr lang="cs-CZ" dirty="0" smtClean="0">
                <a:solidFill>
                  <a:schemeClr val="accent2"/>
                </a:solidFill>
              </a:rPr>
              <a:t>spisy Poetika a Rétorika</a:t>
            </a:r>
            <a:r>
              <a:rPr lang="cs-CZ" dirty="0" smtClean="0"/>
              <a:t>,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smtClean="0"/>
              <a:t>umění chápe jako druh napodobování, tvůrčí činnost, vzniká napodobením přírody</a:t>
            </a:r>
          </a:p>
          <a:p>
            <a:r>
              <a:rPr lang="cs-CZ" dirty="0" err="1" smtClean="0"/>
              <a:t>Vitruvius</a:t>
            </a:r>
            <a:r>
              <a:rPr lang="cs-CZ" dirty="0" smtClean="0"/>
              <a:t> (architekt konce 1.st. př.n.l.)- nejvyšší hodnoty přisuzoval principu </a:t>
            </a:r>
            <a:r>
              <a:rPr lang="cs-CZ" dirty="0" err="1" smtClean="0"/>
              <a:t>symtrie</a:t>
            </a:r>
            <a:r>
              <a:rPr lang="cs-CZ" dirty="0" smtClean="0"/>
              <a:t>, v umění vidí dvě složky a řemeslnou a rozumovou, umění tvoří jen odborník , ale rozumět mu může každý vzdělaný člověk… ,napsal </a:t>
            </a:r>
            <a:r>
              <a:rPr lang="cs-CZ" dirty="0" smtClean="0">
                <a:solidFill>
                  <a:srgbClr val="FF0000"/>
                </a:solidFill>
              </a:rPr>
              <a:t>10 knih o architektuře </a:t>
            </a:r>
            <a:r>
              <a:rPr lang="cs-CZ" dirty="0" smtClean="0"/>
              <a:t>(ovlivňovala ještě architekturu renesanční)</a:t>
            </a:r>
          </a:p>
          <a:p>
            <a:r>
              <a:rPr lang="cs-CZ" dirty="0" err="1" smtClean="0"/>
              <a:t>Plotínos</a:t>
            </a:r>
            <a:r>
              <a:rPr lang="cs-CZ" dirty="0" smtClean="0"/>
              <a:t> (3.st.př.n.l.)- ve svém díle </a:t>
            </a:r>
            <a:r>
              <a:rPr lang="cs-CZ" dirty="0" err="1" smtClean="0">
                <a:solidFill>
                  <a:srgbClr val="FF0000"/>
                </a:solidFill>
              </a:rPr>
              <a:t>Enneady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rozvinul myšlenky o stupňovitosti krásy od pozemskosti až k absolutnu (od člověka k bohu)- velký vliv na malířství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418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660" y="2124323"/>
            <a:ext cx="2438400" cy="3715512"/>
          </a:xfrm>
          <a:prstGeom prst="rect">
            <a:avLst/>
          </a:prstGeom>
        </p:spPr>
      </p:pic>
      <p:pic>
        <p:nvPicPr>
          <p:cNvPr id="1026" name="Picture 2" descr="Aristotelés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472" y="774240"/>
            <a:ext cx="33051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000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03564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Počátky středověku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282535"/>
            <a:ext cx="9872871" cy="4813465"/>
          </a:xfrm>
        </p:spPr>
        <p:txBody>
          <a:bodyPr/>
          <a:lstStyle/>
          <a:p>
            <a:r>
              <a:rPr lang="cs-CZ" dirty="0" smtClean="0"/>
              <a:t>Zatracováno jakékoli umění, především divadlo</a:t>
            </a:r>
          </a:p>
          <a:p>
            <a:r>
              <a:rPr lang="cs-CZ" dirty="0" smtClean="0"/>
              <a:t>Aurelius Augustinus (4.-5.st.n.l.)- vidí podstatu krásy mezi vztahem lidským a božským, nejkrásnější obrazec je kružnice (ukazuje boží nekonečnost a věčnost)</a:t>
            </a:r>
          </a:p>
          <a:p>
            <a:pPr marL="45720" indent="0">
              <a:buNone/>
            </a:pPr>
            <a:r>
              <a:rPr lang="cs-CZ" sz="3600" dirty="0" smtClean="0"/>
              <a:t>Vrcholný středověk</a:t>
            </a:r>
          </a:p>
          <a:p>
            <a:r>
              <a:rPr lang="cs-CZ" dirty="0" smtClean="0"/>
              <a:t>Základem celé gotické kultury je spiritualismus, tj. představa ideálního nebeského světa a víra v jeho existenci</a:t>
            </a:r>
          </a:p>
          <a:p>
            <a:r>
              <a:rPr lang="cs-CZ" dirty="0" smtClean="0"/>
              <a:t>Tomáš Akvinský (13.st.n.l.)- v poznání krásy přisuzuje značnou úlohu lidskému subjektu, absolutní krása boha, relativní krása ve věcech, které stvořil bůh</a:t>
            </a:r>
          </a:p>
          <a:p>
            <a:r>
              <a:rPr lang="cs-CZ" dirty="0" err="1" smtClean="0"/>
              <a:t>Cennino</a:t>
            </a:r>
            <a:r>
              <a:rPr lang="cs-CZ" dirty="0" smtClean="0"/>
              <a:t> </a:t>
            </a:r>
            <a:r>
              <a:rPr lang="cs-CZ" dirty="0" err="1" smtClean="0"/>
              <a:t>Cennini</a:t>
            </a:r>
            <a:r>
              <a:rPr lang="cs-CZ" dirty="0"/>
              <a:t> </a:t>
            </a:r>
            <a:r>
              <a:rPr lang="cs-CZ" dirty="0" smtClean="0"/>
              <a:t>(14.st.n.l.)- </a:t>
            </a:r>
            <a:r>
              <a:rPr lang="cs-CZ" dirty="0" smtClean="0">
                <a:solidFill>
                  <a:srgbClr val="FF0000"/>
                </a:solidFill>
              </a:rPr>
              <a:t>Kniha o umění středověku</a:t>
            </a:r>
            <a:r>
              <a:rPr lang="cs-CZ" dirty="0" smtClean="0"/>
              <a:t>, popsány malířské a sochařské techniky, příprava umělce před tvorbou, pojednává v ní i o filozofii výtvarného řemesla </a:t>
            </a:r>
          </a:p>
          <a:p>
            <a:pPr marL="45720" indent="0">
              <a:buNone/>
            </a:pPr>
            <a:endParaRPr lang="cs-CZ" sz="3600" dirty="0" smtClean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8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 roce 1323 byl Tomáš Akvinský prohlášen za svatého a ve druhé polovině 16. století…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947" y="2268963"/>
            <a:ext cx="27432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vatý Augustin, též Augustin z Hippa nebo Augustin z Hippony, latinsky Aurelius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27" y="754061"/>
            <a:ext cx="5238750" cy="415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078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Renesance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14.-16. st.</a:t>
            </a:r>
          </a:p>
          <a:p>
            <a:r>
              <a:rPr lang="cs-CZ" dirty="0" smtClean="0"/>
              <a:t>Myšlenkově se obrací k antice, neodmítá středověk</a:t>
            </a:r>
          </a:p>
          <a:p>
            <a:r>
              <a:rPr lang="cs-CZ" dirty="0" smtClean="0"/>
              <a:t>Kladen důraz na subjektivitu estetického prožitku</a:t>
            </a:r>
          </a:p>
          <a:p>
            <a:r>
              <a:rPr lang="cs-CZ" dirty="0" smtClean="0"/>
              <a:t>Umění stojí výš než příroda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05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17.století baroko a klasicismus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Baroko klade důraz na dynamismus, barevnost, světlo, přiklání se k masovosti (vedoucím uměleckým stylem je divadlo a opera)</a:t>
            </a:r>
          </a:p>
          <a:p>
            <a:r>
              <a:rPr lang="cs-CZ" dirty="0" smtClean="0"/>
              <a:t>klasicizující estetika učí, že krása je objektivní, je vlastností reálných předmětů (ne naší reakcí na ně)</a:t>
            </a:r>
          </a:p>
          <a:p>
            <a:r>
              <a:rPr lang="cs-CZ" dirty="0" smtClean="0"/>
              <a:t>René Descartes</a:t>
            </a:r>
          </a:p>
          <a:p>
            <a:r>
              <a:rPr lang="cs-CZ" dirty="0" smtClean="0"/>
              <a:t>Nicolas </a:t>
            </a:r>
            <a:r>
              <a:rPr lang="cs-CZ" dirty="0" err="1" smtClean="0"/>
              <a:t>Boileau</a:t>
            </a:r>
            <a:endParaRPr lang="cs-CZ" dirty="0" smtClean="0"/>
          </a:p>
          <a:p>
            <a:r>
              <a:rPr lang="cs-CZ" dirty="0" err="1" smtClean="0"/>
              <a:t>Pierre</a:t>
            </a:r>
            <a:r>
              <a:rPr lang="cs-CZ" dirty="0" smtClean="0"/>
              <a:t> Corneille</a:t>
            </a:r>
          </a:p>
          <a:p>
            <a:r>
              <a:rPr lang="cs-CZ" dirty="0" smtClean="0"/>
              <a:t>Francis Bacon (spis O kráse, Nová Atlantida)</a:t>
            </a:r>
          </a:p>
          <a:p>
            <a:r>
              <a:rPr lang="cs-CZ" dirty="0" smtClean="0"/>
              <a:t>Thomas Hobbes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333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﻿Descartes Ren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864" y="607894"/>
            <a:ext cx="4219575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Thomas Hobbes (portrait)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234" y="1361885"/>
            <a:ext cx="3810000" cy="40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19476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TM03457444[[fn=Základna]]</Template>
  <TotalTime>257</TotalTime>
  <Words>930</Words>
  <Application>Microsoft Office PowerPoint</Application>
  <PresentationFormat>Širokoúhlá obrazovka</PresentationFormat>
  <Paragraphs>106</Paragraphs>
  <Slides>19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Calibri</vt:lpstr>
      <vt:lpstr>Corbel</vt:lpstr>
      <vt:lpstr>Základ</vt:lpstr>
      <vt:lpstr>Kořeny estetiky</vt:lpstr>
      <vt:lpstr>Dějiny estetiky- vybraní autoři</vt:lpstr>
      <vt:lpstr>Antika</vt:lpstr>
      <vt:lpstr>Prezentace aplikace PowerPoint</vt:lpstr>
      <vt:lpstr>Počátky středověku</vt:lpstr>
      <vt:lpstr>Prezentace aplikace PowerPoint</vt:lpstr>
      <vt:lpstr>Renesance</vt:lpstr>
      <vt:lpstr>17.století baroko a klasicismus</vt:lpstr>
      <vt:lpstr>Prezentace aplikace PowerPoint</vt:lpstr>
      <vt:lpstr> 18.století Osvícenství </vt:lpstr>
      <vt:lpstr>Prezentace aplikace PowerPoint</vt:lpstr>
      <vt:lpstr>Prezentace aplikace PowerPoint</vt:lpstr>
      <vt:lpstr>1.polovina 19.století romantismus</vt:lpstr>
      <vt:lpstr>2. polovina 19. století realismus</vt:lpstr>
      <vt:lpstr>1. polovina 20. století</vt:lpstr>
      <vt:lpstr>2. polovina 20. století</vt:lpstr>
      <vt:lpstr>Teoretici postmoderny</vt:lpstr>
      <vt:lpstr>Významné postavy české estetiky</vt:lpstr>
      <vt:lpstr>Děkuji za pozornost.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Kořeny estetiky</dc:title>
  <dc:creator>Mgr. Lucie Krézlová</dc:creator>
  <cp:lastModifiedBy>Mgr. Lucie Krézlová</cp:lastModifiedBy>
  <cp:revision>26</cp:revision>
  <dcterms:created xsi:type="dcterms:W3CDTF">2019-09-13T08:04:47Z</dcterms:created>
  <dcterms:modified xsi:type="dcterms:W3CDTF">2019-09-17T19:43:47Z</dcterms:modified>
</cp:coreProperties>
</file>