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59" r:id="rId11"/>
    <p:sldId id="277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045B0-A2D9-4954-A73D-0E1A68C1FA00}" type="datetimeFigureOut">
              <a:rPr lang="cs-CZ" smtClean="0"/>
              <a:pPr/>
              <a:t>3.2.2014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0143-11A0-4B18-9741-5096E02BAE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045B0-A2D9-4954-A73D-0E1A68C1FA00}" type="datetimeFigureOut">
              <a:rPr lang="cs-CZ" smtClean="0"/>
              <a:pPr/>
              <a:t>3.2.2014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0143-11A0-4B18-9741-5096E02BAE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045B0-A2D9-4954-A73D-0E1A68C1FA00}" type="datetimeFigureOut">
              <a:rPr lang="cs-CZ" smtClean="0"/>
              <a:pPr/>
              <a:t>3.2.2014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0143-11A0-4B18-9741-5096E02BAE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045B0-A2D9-4954-A73D-0E1A68C1FA00}" type="datetimeFigureOut">
              <a:rPr lang="cs-CZ" smtClean="0"/>
              <a:pPr/>
              <a:t>3.2.2014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0143-11A0-4B18-9741-5096E02BAE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045B0-A2D9-4954-A73D-0E1A68C1FA00}" type="datetimeFigureOut">
              <a:rPr lang="cs-CZ" smtClean="0"/>
              <a:pPr/>
              <a:t>3.2.2014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0143-11A0-4B18-9741-5096E02BAE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045B0-A2D9-4954-A73D-0E1A68C1FA00}" type="datetimeFigureOut">
              <a:rPr lang="cs-CZ" smtClean="0"/>
              <a:pPr/>
              <a:t>3.2.2014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0143-11A0-4B18-9741-5096E02BAE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045B0-A2D9-4954-A73D-0E1A68C1FA00}" type="datetimeFigureOut">
              <a:rPr lang="cs-CZ" smtClean="0"/>
              <a:pPr/>
              <a:t>3.2.2014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0143-11A0-4B18-9741-5096E02BAE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045B0-A2D9-4954-A73D-0E1A68C1FA00}" type="datetimeFigureOut">
              <a:rPr lang="cs-CZ" smtClean="0"/>
              <a:pPr/>
              <a:t>3.2.2014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0143-11A0-4B18-9741-5096E02BAE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045B0-A2D9-4954-A73D-0E1A68C1FA00}" type="datetimeFigureOut">
              <a:rPr lang="cs-CZ" smtClean="0"/>
              <a:pPr/>
              <a:t>3.2.2014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0143-11A0-4B18-9741-5096E02BAE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045B0-A2D9-4954-A73D-0E1A68C1FA00}" type="datetimeFigureOut">
              <a:rPr lang="cs-CZ" smtClean="0"/>
              <a:pPr/>
              <a:t>3.2.2014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0143-11A0-4B18-9741-5096E02BAE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045B0-A2D9-4954-A73D-0E1A68C1FA00}" type="datetimeFigureOut">
              <a:rPr lang="cs-CZ" smtClean="0"/>
              <a:pPr/>
              <a:t>3.2.2014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0143-11A0-4B18-9741-5096E02BAE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045B0-A2D9-4954-A73D-0E1A68C1FA00}" type="datetimeFigureOut">
              <a:rPr lang="cs-CZ" smtClean="0"/>
              <a:pPr/>
              <a:t>3.2.2014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C0143-11A0-4B18-9741-5096E02BAE8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ctrTitle"/>
          </p:nvPr>
        </p:nvSpPr>
        <p:spPr>
          <a:xfrm>
            <a:off x="611560" y="1556792"/>
            <a:ext cx="7772400" cy="1440159"/>
          </a:xfrm>
        </p:spPr>
        <p:txBody>
          <a:bodyPr>
            <a:normAutofit fontScale="90000"/>
          </a:bodyPr>
          <a:lstStyle/>
          <a:p>
            <a:r>
              <a:rPr lang="cs-CZ" sz="5300" dirty="0" smtClean="0">
                <a:solidFill>
                  <a:schemeClr val="accent4">
                    <a:lumMod val="10000"/>
                  </a:schemeClr>
                </a:solidFill>
              </a:rPr>
              <a:t>Výukový materiál</a:t>
            </a:r>
            <a:r>
              <a:rPr lang="cs-CZ" dirty="0" smtClean="0">
                <a:solidFill>
                  <a:schemeClr val="accent4">
                    <a:lumMod val="10000"/>
                  </a:schemeClr>
                </a:solidFill>
              </a:rPr>
              <a:t/>
            </a:r>
            <a:br>
              <a:rPr lang="cs-CZ" dirty="0" smtClean="0">
                <a:solidFill>
                  <a:schemeClr val="accent4">
                    <a:lumMod val="10000"/>
                  </a:schemeClr>
                </a:solidFill>
              </a:rPr>
            </a:br>
            <a:r>
              <a:rPr lang="cs-CZ" sz="2200" dirty="0" smtClean="0">
                <a:solidFill>
                  <a:schemeClr val="accent4">
                    <a:lumMod val="10000"/>
                  </a:schemeClr>
                </a:solidFill>
              </a:rPr>
              <a:t>Zpracovaný v rámci projektu EU peníze školám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Podnadpis 2"/>
          <p:cNvSpPr>
            <a:spLocks noGrp="1"/>
          </p:cNvSpPr>
          <p:nvPr>
            <p:ph type="subTitle" idx="1"/>
          </p:nvPr>
        </p:nvSpPr>
        <p:spPr>
          <a:xfrm>
            <a:off x="323528" y="2780928"/>
            <a:ext cx="8640960" cy="3672408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cs-CZ" sz="2100" b="1" dirty="0" smtClean="0">
                <a:solidFill>
                  <a:schemeClr val="accent4">
                    <a:lumMod val="10000"/>
                  </a:schemeClr>
                </a:solidFill>
              </a:rPr>
              <a:t>Název projektu</a:t>
            </a:r>
            <a:r>
              <a:rPr lang="cs-CZ" sz="2100" dirty="0" smtClean="0">
                <a:solidFill>
                  <a:schemeClr val="accent4">
                    <a:lumMod val="10000"/>
                  </a:schemeClr>
                </a:solidFill>
              </a:rPr>
              <a:t>: Zlepšujeme a vzděláváme</a:t>
            </a:r>
          </a:p>
          <a:p>
            <a:pPr algn="l"/>
            <a:r>
              <a:rPr lang="cs-CZ" sz="2100" b="1" dirty="0" smtClean="0">
                <a:solidFill>
                  <a:schemeClr val="accent4">
                    <a:lumMod val="10000"/>
                  </a:schemeClr>
                </a:solidFill>
              </a:rPr>
              <a:t>Název programu</a:t>
            </a:r>
            <a:r>
              <a:rPr lang="cs-CZ" sz="2100" dirty="0" smtClean="0">
                <a:solidFill>
                  <a:schemeClr val="accent4">
                    <a:lumMod val="10000"/>
                  </a:schemeClr>
                </a:solidFill>
              </a:rPr>
              <a:t>: Operační program Vzdělávání pro konkurenceschopnost</a:t>
            </a:r>
          </a:p>
          <a:p>
            <a:pPr algn="l"/>
            <a:r>
              <a:rPr lang="cs-CZ" sz="2100" b="1" dirty="0" smtClean="0">
                <a:solidFill>
                  <a:schemeClr val="accent4">
                    <a:lumMod val="10000"/>
                  </a:schemeClr>
                </a:solidFill>
              </a:rPr>
              <a:t>Číslo výzvy</a:t>
            </a:r>
            <a:r>
              <a:rPr lang="cs-CZ" sz="2100" dirty="0" smtClean="0">
                <a:solidFill>
                  <a:schemeClr val="accent4">
                    <a:lumMod val="10000"/>
                  </a:schemeClr>
                </a:solidFill>
              </a:rPr>
              <a:t>: 34</a:t>
            </a:r>
          </a:p>
          <a:p>
            <a:pPr algn="l"/>
            <a:endParaRPr lang="cs-CZ" sz="2100" b="1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algn="l"/>
            <a:r>
              <a:rPr lang="cs-CZ" sz="2100" b="1" dirty="0" smtClean="0">
                <a:solidFill>
                  <a:schemeClr val="accent4">
                    <a:lumMod val="10000"/>
                  </a:schemeClr>
                </a:solidFill>
              </a:rPr>
              <a:t>Předmě</a:t>
            </a:r>
            <a:r>
              <a:rPr lang="cs-CZ" sz="2100" dirty="0" smtClean="0">
                <a:solidFill>
                  <a:schemeClr val="accent4">
                    <a:lumMod val="10000"/>
                  </a:schemeClr>
                </a:solidFill>
              </a:rPr>
              <a:t>t: Občanská výchova</a:t>
            </a:r>
          </a:p>
          <a:p>
            <a:pPr algn="l"/>
            <a:r>
              <a:rPr lang="cs-CZ" sz="2100" b="1" dirty="0" smtClean="0">
                <a:solidFill>
                  <a:schemeClr val="accent4">
                    <a:lumMod val="10000"/>
                  </a:schemeClr>
                </a:solidFill>
              </a:rPr>
              <a:t>Ročník</a:t>
            </a:r>
            <a:r>
              <a:rPr lang="cs-CZ" sz="2100" dirty="0" smtClean="0">
                <a:solidFill>
                  <a:schemeClr val="accent4">
                    <a:lumMod val="10000"/>
                  </a:schemeClr>
                </a:solidFill>
              </a:rPr>
              <a:t>: 2</a:t>
            </a:r>
          </a:p>
          <a:p>
            <a:pPr algn="l"/>
            <a:r>
              <a:rPr lang="cs-CZ" sz="2400" b="1" dirty="0" smtClean="0">
                <a:solidFill>
                  <a:schemeClr val="accent4">
                    <a:lumMod val="10000"/>
                  </a:schemeClr>
                </a:solidFill>
              </a:rPr>
              <a:t>Tematická oblast</a:t>
            </a:r>
            <a:r>
              <a:rPr lang="cs-CZ" sz="2400" dirty="0" smtClean="0">
                <a:solidFill>
                  <a:schemeClr val="accent4">
                    <a:lumMod val="10000"/>
                  </a:schemeClr>
                </a:solidFill>
              </a:rPr>
              <a:t>: OV2</a:t>
            </a:r>
          </a:p>
          <a:p>
            <a:pPr algn="l"/>
            <a:r>
              <a:rPr lang="cs-CZ" sz="2400" b="1" dirty="0" smtClean="0">
                <a:solidFill>
                  <a:schemeClr val="accent4">
                    <a:lumMod val="10000"/>
                  </a:schemeClr>
                </a:solidFill>
              </a:rPr>
              <a:t>Anotace:</a:t>
            </a:r>
            <a:r>
              <a:rPr lang="cs-CZ" sz="2400" dirty="0" smtClean="0">
                <a:solidFill>
                  <a:schemeClr val="accent4">
                    <a:lumMod val="10000"/>
                  </a:schemeClr>
                </a:solidFill>
              </a:rPr>
              <a:t>Tento materiál slouží k výuce a opakování učiva pro žáky, kteří byli v souladu s § 9 vyhlášky číslo 73/2005 Sb. o vzdělávání dětí,žáků a studentů se speciálními vzdělávacími potřebami a dětí, žáků a studentů mimořádně nadaných, v platném znění, zařazeni do třídy odborného učiliště, kde se vzdělávají dle ŠVP v oborech 65-51-E/01 Stravovací a ubytovací služby, 66-51-E/01 Prodavačské práce a 75-41-E/01 Pečovatelské služby.</a:t>
            </a:r>
          </a:p>
          <a:p>
            <a:pPr algn="l"/>
            <a:r>
              <a:rPr lang="cs-CZ" sz="2100" b="1" dirty="0" smtClean="0">
                <a:solidFill>
                  <a:schemeClr val="accent4">
                    <a:lumMod val="10000"/>
                  </a:schemeClr>
                </a:solidFill>
              </a:rPr>
              <a:t>Autor</a:t>
            </a:r>
            <a:r>
              <a:rPr lang="cs-CZ" sz="2100" dirty="0" smtClean="0">
                <a:solidFill>
                  <a:schemeClr val="accent4">
                    <a:lumMod val="10000"/>
                  </a:schemeClr>
                </a:solidFill>
              </a:rPr>
              <a:t>: Ing. Zdeněk Peška</a:t>
            </a:r>
          </a:p>
          <a:p>
            <a:pPr algn="l"/>
            <a:r>
              <a:rPr lang="cs-CZ" sz="2100" b="1" dirty="0" smtClean="0">
                <a:solidFill>
                  <a:schemeClr val="accent4">
                    <a:lumMod val="10000"/>
                  </a:schemeClr>
                </a:solidFill>
              </a:rPr>
              <a:t>Období vytvoření</a:t>
            </a:r>
            <a:r>
              <a:rPr lang="cs-CZ" sz="2100" dirty="0" smtClean="0">
                <a:solidFill>
                  <a:schemeClr val="accent4">
                    <a:lumMod val="10000"/>
                  </a:schemeClr>
                </a:solidFill>
              </a:rPr>
              <a:t>: Srpen 2013</a:t>
            </a:r>
          </a:p>
          <a:p>
            <a:pPr algn="l"/>
            <a:endParaRPr lang="cs-CZ" dirty="0" smtClean="0"/>
          </a:p>
          <a:p>
            <a:pPr algn="l"/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539552" y="188640"/>
            <a:ext cx="799288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cs-CZ" sz="3200" b="0" cap="none" spc="0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63500" dir="2700000" sx="103000" sy="103000" algn="tl" rotWithShape="0">
                    <a:prstClr val="black">
                      <a:alpha val="40000"/>
                    </a:prstClr>
                  </a:outerShdw>
                </a:effectLst>
                <a:latin typeface="Berlin Sans FB" pitchFamily="34" charset="0"/>
              </a:rPr>
              <a:t>O</a:t>
            </a:r>
            <a:r>
              <a:rPr lang="cs-CZ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63500" dir="2700000" sx="103000" sy="103000" algn="tl" rotWithShape="0">
                    <a:prstClr val="black">
                      <a:alpha val="40000"/>
                    </a:prstClr>
                  </a:outerShdw>
                </a:effectLst>
                <a:latin typeface="Berlin Sans FB" pitchFamily="34" charset="0"/>
              </a:rPr>
              <a:t> </a:t>
            </a:r>
            <a:r>
              <a:rPr lang="cs-CZ" sz="32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63500" dir="2700000" sx="103000" sy="103000" algn="tl" rotWithShape="0">
                    <a:prstClr val="black">
                      <a:alpha val="40000"/>
                    </a:prstClr>
                  </a:outerShdw>
                </a:effectLst>
                <a:latin typeface="Berlin Sans FB" pitchFamily="34" charset="0"/>
              </a:rPr>
              <a:t>dborné</a:t>
            </a:r>
            <a:r>
              <a:rPr lang="cs-CZ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63500" dir="2700000" sx="103000" sy="103000" algn="tl" rotWithShape="0">
                    <a:prstClr val="black">
                      <a:alpha val="40000"/>
                    </a:prstClr>
                  </a:outerShdw>
                </a:effectLst>
                <a:latin typeface="Berlin Sans FB" pitchFamily="34" charset="0"/>
              </a:rPr>
              <a:t> </a:t>
            </a:r>
            <a:r>
              <a:rPr lang="cs-CZ" sz="3200" b="0" cap="none" spc="0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63500" dir="2700000" sx="103000" sy="103000" algn="tl" rotWithShape="0">
                    <a:prstClr val="black">
                      <a:alpha val="40000"/>
                    </a:prstClr>
                  </a:outerShdw>
                </a:effectLst>
                <a:latin typeface="Berlin Sans FB" pitchFamily="34" charset="0"/>
              </a:rPr>
              <a:t>U</a:t>
            </a:r>
            <a:r>
              <a:rPr lang="cs-CZ" sz="3200" b="0" cap="none" spc="0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63500" dir="2700000" sx="103000" sy="103000" algn="tl" rotWithShape="0">
                    <a:prstClr val="black">
                      <a:alpha val="40000"/>
                    </a:prstClr>
                  </a:outerShdw>
                </a:effectLst>
                <a:latin typeface="Berlin Sans FB" pitchFamily="34" charset="0"/>
              </a:rPr>
              <a:t> </a:t>
            </a:r>
            <a:r>
              <a:rPr lang="cs-CZ" sz="32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63500" dir="2700000" sx="103000" sy="103000" algn="tl" rotWithShape="0">
                    <a:prstClr val="black">
                      <a:alpha val="40000"/>
                    </a:prstClr>
                  </a:outerShdw>
                </a:effectLst>
                <a:latin typeface="Berlin Sans FB" pitchFamily="34" charset="0"/>
              </a:rPr>
              <a:t>čiliště</a:t>
            </a:r>
            <a:endParaRPr lang="cs-CZ" sz="32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63500" dir="2700000" sx="103000" sy="103000" algn="tl" rotWithShape="0">
                  <a:prstClr val="black">
                    <a:alpha val="40000"/>
                  </a:prstClr>
                </a:outerShdw>
              </a:effectLst>
              <a:latin typeface="Berlin Sans FB" pitchFamily="34" charset="0"/>
            </a:endParaRPr>
          </a:p>
          <a:p>
            <a:r>
              <a:rPr lang="cs-CZ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63500" dir="2700000" sx="103000" sy="103000" algn="tl" rotWithShape="0">
                    <a:prstClr val="black">
                      <a:alpha val="40000"/>
                    </a:prstClr>
                  </a:outerShdw>
                </a:effectLst>
                <a:latin typeface="Berlin Sans FB" pitchFamily="34" charset="0"/>
              </a:rPr>
              <a:t>               a </a:t>
            </a:r>
            <a:r>
              <a:rPr lang="cs-CZ" sz="3200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63500" dir="2700000" sx="103000" sy="103000" algn="tl" rotWithShape="0">
                    <a:prstClr val="black">
                      <a:alpha val="40000"/>
                    </a:prstClr>
                  </a:outerShdw>
                </a:effectLst>
                <a:latin typeface="Berlin Sans FB" pitchFamily="34" charset="0"/>
              </a:rPr>
              <a:t>Z</a:t>
            </a:r>
            <a:r>
              <a:rPr lang="cs-CZ" sz="3200" dirty="0" smtClean="0">
                <a:ln w="18415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63500" dir="2700000" sx="103000" sy="103000" algn="tl" rotWithShape="0">
                    <a:prstClr val="black">
                      <a:alpha val="40000"/>
                    </a:prstClr>
                  </a:outerShdw>
                </a:effectLst>
                <a:latin typeface="Berlin Sans FB" pitchFamily="34" charset="0"/>
              </a:rPr>
              <a:t> </a:t>
            </a:r>
            <a:r>
              <a:rPr lang="cs-CZ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63500" dir="2700000" sx="103000" sy="103000" algn="tl" rotWithShape="0">
                    <a:prstClr val="black">
                      <a:alpha val="40000"/>
                    </a:prstClr>
                  </a:outerShdw>
                </a:effectLst>
                <a:latin typeface="Berlin Sans FB" pitchFamily="34" charset="0"/>
              </a:rPr>
              <a:t>ákladní</a:t>
            </a:r>
            <a:r>
              <a:rPr lang="cs-CZ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63500" dir="2700000" sx="103000" sy="103000" algn="tl" rotWithShape="0">
                    <a:prstClr val="black">
                      <a:alpha val="40000"/>
                    </a:prstClr>
                  </a:outerShdw>
                </a:effectLst>
                <a:latin typeface="Berlin Sans FB" pitchFamily="34" charset="0"/>
              </a:rPr>
              <a:t> </a:t>
            </a:r>
            <a:r>
              <a:rPr lang="cs-CZ" sz="3200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63500" dir="2700000" sx="103000" sy="103000" algn="tl" rotWithShape="0">
                    <a:prstClr val="black">
                      <a:alpha val="40000"/>
                    </a:prstClr>
                  </a:outerShdw>
                </a:effectLst>
                <a:latin typeface="Berlin Sans FB" pitchFamily="34" charset="0"/>
              </a:rPr>
              <a:t>Š</a:t>
            </a:r>
            <a:r>
              <a:rPr lang="cs-CZ" sz="3200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63500" dir="2700000" sx="103000" sy="103000" algn="tl" rotWithShape="0">
                    <a:prstClr val="black">
                      <a:alpha val="40000"/>
                    </a:prstClr>
                  </a:outerShdw>
                </a:effectLst>
                <a:latin typeface="Berlin Sans FB" pitchFamily="34" charset="0"/>
              </a:rPr>
              <a:t> </a:t>
            </a:r>
            <a:r>
              <a:rPr lang="cs-CZ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63500" dir="2700000" sx="103000" sy="103000" algn="tl" rotWithShape="0">
                    <a:prstClr val="black">
                      <a:alpha val="40000"/>
                    </a:prstClr>
                  </a:outerShdw>
                </a:effectLst>
                <a:latin typeface="Berlin Sans FB" pitchFamily="34" charset="0"/>
              </a:rPr>
              <a:t>kola praktická </a:t>
            </a:r>
            <a:r>
              <a:rPr lang="cs-CZ" sz="3200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63500" dir="2700000" sx="103000" sy="103000" algn="tl" rotWithShape="0">
                    <a:prstClr val="black">
                      <a:alpha val="40000"/>
                    </a:prstClr>
                  </a:outerShdw>
                </a:effectLst>
                <a:latin typeface="Berlin Sans FB" pitchFamily="34" charset="0"/>
              </a:rPr>
              <a:t>Holešov</a:t>
            </a:r>
            <a:endParaRPr lang="cs-CZ" sz="3200" b="0" cap="none" spc="0" dirty="0">
              <a:ln w="18415" cmpd="sng">
                <a:solidFill>
                  <a:srgbClr val="00B0F0"/>
                </a:solidFill>
                <a:prstDash val="solid"/>
              </a:ln>
              <a:solidFill>
                <a:srgbClr val="00B0F0"/>
              </a:solidFill>
              <a:effectLst>
                <a:outerShdw blurRad="50800" dist="63500" dir="2700000" sx="103000" sy="103000" algn="tl" rotWithShape="0">
                  <a:prstClr val="black">
                    <a:alpha val="40000"/>
                  </a:prstClr>
                </a:outerShdw>
              </a:effectLst>
              <a:latin typeface="Berlin Sans FB" pitchFamily="34" charset="0"/>
            </a:endParaRPr>
          </a:p>
        </p:txBody>
      </p:sp>
      <p:cxnSp>
        <p:nvCxnSpPr>
          <p:cNvPr id="7" name="Přímá spojovací čára 6"/>
          <p:cNvCxnSpPr/>
          <p:nvPr/>
        </p:nvCxnSpPr>
        <p:spPr>
          <a:xfrm>
            <a:off x="395536" y="1268760"/>
            <a:ext cx="84249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Zdroje (22.09.2013</a:t>
            </a:r>
            <a:r>
              <a:rPr kumimoji="0" 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cs-CZ" sz="44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251520" y="908720"/>
            <a:ext cx="8892480" cy="52257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Times New Roman" pitchFamily="18" charset="0"/>
              </a:rPr>
              <a:t>Zdroje obrázků: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cs-CZ" dirty="0" smtClean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Times New Roman" pitchFamily="18" charset="0"/>
              </a:rPr>
              <a:t>MS Office Klipart</a:t>
            </a:r>
          </a:p>
          <a:p>
            <a:pPr lvl="0">
              <a:spcBef>
                <a:spcPct val="20000"/>
              </a:spcBef>
            </a:pPr>
            <a:r>
              <a:rPr lang="cs-CZ" sz="14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http://www.bing.</a:t>
            </a:r>
            <a:r>
              <a:rPr lang="cs-CZ" sz="140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com</a:t>
            </a:r>
            <a:r>
              <a:rPr lang="cs-CZ" sz="14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/</a:t>
            </a:r>
            <a:r>
              <a:rPr lang="cs-CZ" sz="140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images</a:t>
            </a:r>
            <a:r>
              <a:rPr lang="cs-CZ" sz="14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/</a:t>
            </a:r>
            <a:r>
              <a:rPr lang="cs-CZ" sz="140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search</a:t>
            </a:r>
            <a:r>
              <a:rPr lang="cs-CZ" sz="14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?q=kultura&amp;</a:t>
            </a:r>
            <a:r>
              <a:rPr lang="cs-CZ" sz="140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qs</a:t>
            </a:r>
            <a:r>
              <a:rPr lang="cs-CZ" sz="14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=n&amp;</a:t>
            </a:r>
            <a:r>
              <a:rPr lang="cs-CZ" sz="140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form</a:t>
            </a:r>
            <a:r>
              <a:rPr lang="cs-CZ" sz="14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=QBIR&amp;</a:t>
            </a:r>
            <a:r>
              <a:rPr lang="cs-CZ" sz="140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pq</a:t>
            </a:r>
            <a:r>
              <a:rPr lang="cs-CZ" sz="14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=kultura&amp;</a:t>
            </a:r>
            <a:r>
              <a:rPr lang="cs-CZ" sz="140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sc</a:t>
            </a:r>
            <a:r>
              <a:rPr lang="cs-CZ" sz="14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=0-0&amp;</a:t>
            </a:r>
            <a:r>
              <a:rPr lang="cs-CZ" sz="140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sp</a:t>
            </a:r>
            <a:r>
              <a:rPr lang="cs-CZ" sz="14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=-1&amp;</a:t>
            </a:r>
            <a:r>
              <a:rPr lang="cs-CZ" sz="140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sk</a:t>
            </a:r>
            <a:r>
              <a:rPr lang="cs-CZ" sz="14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=#</a:t>
            </a:r>
            <a:r>
              <a:rPr lang="cs-CZ" sz="140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view</a:t>
            </a:r>
            <a:r>
              <a:rPr lang="cs-CZ" sz="14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=detail&amp;id=25C7F7E27030374E220B0C034C9E1EC399A904DA&amp;</a:t>
            </a:r>
            <a:r>
              <a:rPr lang="cs-CZ" sz="140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selectedIndex</a:t>
            </a:r>
            <a:r>
              <a:rPr lang="cs-CZ" sz="14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=129</a:t>
            </a:r>
          </a:p>
          <a:p>
            <a:pPr lvl="0">
              <a:spcBef>
                <a:spcPct val="20000"/>
              </a:spcBef>
            </a:pPr>
            <a:r>
              <a:rPr lang="cs-CZ" sz="14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http://www.bing.</a:t>
            </a:r>
            <a:r>
              <a:rPr lang="cs-CZ" sz="140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com</a:t>
            </a:r>
            <a:r>
              <a:rPr lang="cs-CZ" sz="14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/</a:t>
            </a:r>
            <a:r>
              <a:rPr lang="cs-CZ" sz="140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images</a:t>
            </a:r>
            <a:r>
              <a:rPr lang="cs-CZ" sz="14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/</a:t>
            </a:r>
            <a:r>
              <a:rPr lang="cs-CZ" sz="140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search</a:t>
            </a:r>
            <a:r>
              <a:rPr lang="cs-CZ" sz="14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?q=</a:t>
            </a:r>
            <a:r>
              <a:rPr lang="cs-CZ" sz="140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pam</a:t>
            </a:r>
            <a:r>
              <a:rPr lang="cs-CZ" sz="14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%C3%A1tn%C3%</a:t>
            </a:r>
            <a:r>
              <a:rPr lang="cs-CZ" sz="140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ADk</a:t>
            </a:r>
            <a:r>
              <a:rPr lang="cs-CZ" sz="14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&amp;</a:t>
            </a:r>
            <a:r>
              <a:rPr lang="cs-CZ" sz="140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qs</a:t>
            </a:r>
            <a:r>
              <a:rPr lang="cs-CZ" sz="14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=n&amp;</a:t>
            </a:r>
            <a:r>
              <a:rPr lang="cs-CZ" sz="140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form</a:t>
            </a:r>
            <a:r>
              <a:rPr lang="cs-CZ" sz="14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=QBIR&amp;</a:t>
            </a:r>
            <a:r>
              <a:rPr lang="cs-CZ" sz="140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pq</a:t>
            </a:r>
            <a:r>
              <a:rPr lang="cs-CZ" sz="14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=</a:t>
            </a:r>
            <a:r>
              <a:rPr lang="cs-CZ" sz="140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pam</a:t>
            </a:r>
            <a:r>
              <a:rPr lang="cs-CZ" sz="14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%C3%A1tn%C3%</a:t>
            </a:r>
            <a:r>
              <a:rPr lang="cs-CZ" sz="140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ADk</a:t>
            </a:r>
            <a:r>
              <a:rPr lang="cs-CZ" sz="14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&amp;</a:t>
            </a:r>
            <a:r>
              <a:rPr lang="cs-CZ" sz="140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sc</a:t>
            </a:r>
            <a:r>
              <a:rPr lang="cs-CZ" sz="14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=6-8&amp;</a:t>
            </a:r>
            <a:r>
              <a:rPr lang="cs-CZ" sz="140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sp</a:t>
            </a:r>
            <a:r>
              <a:rPr lang="cs-CZ" sz="14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=-1&amp;</a:t>
            </a:r>
            <a:r>
              <a:rPr lang="cs-CZ" sz="140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sk</a:t>
            </a:r>
            <a:r>
              <a:rPr lang="cs-CZ" sz="14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=#</a:t>
            </a:r>
            <a:r>
              <a:rPr lang="cs-CZ" sz="140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view</a:t>
            </a:r>
            <a:r>
              <a:rPr lang="cs-CZ" sz="14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=detail&amp;id=B8B942E4EFCD01514493148B405CE21283C8A14F&amp;</a:t>
            </a:r>
            <a:r>
              <a:rPr lang="cs-CZ" sz="140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selectedIndex</a:t>
            </a:r>
            <a:r>
              <a:rPr lang="cs-CZ" sz="14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=54</a:t>
            </a:r>
          </a:p>
          <a:p>
            <a:pPr lvl="0">
              <a:spcBef>
                <a:spcPct val="20000"/>
              </a:spcBef>
            </a:pPr>
            <a:r>
              <a:rPr lang="cs-CZ" sz="14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http://www.bing.</a:t>
            </a:r>
            <a:r>
              <a:rPr lang="cs-CZ" sz="140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com</a:t>
            </a:r>
            <a:r>
              <a:rPr lang="cs-CZ" sz="14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/</a:t>
            </a:r>
            <a:r>
              <a:rPr lang="cs-CZ" sz="140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images</a:t>
            </a:r>
            <a:r>
              <a:rPr lang="cs-CZ" sz="14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/</a:t>
            </a:r>
            <a:r>
              <a:rPr lang="cs-CZ" sz="140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search</a:t>
            </a:r>
            <a:r>
              <a:rPr lang="cs-CZ" sz="14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?q=DIVADLO&amp;go=&amp;</a:t>
            </a:r>
            <a:r>
              <a:rPr lang="cs-CZ" sz="140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qs</a:t>
            </a:r>
            <a:r>
              <a:rPr lang="cs-CZ" sz="14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=</a:t>
            </a:r>
            <a:r>
              <a:rPr lang="cs-CZ" sz="140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ds</a:t>
            </a:r>
            <a:r>
              <a:rPr lang="cs-CZ" sz="14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&amp;</a:t>
            </a:r>
            <a:r>
              <a:rPr lang="cs-CZ" sz="140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form</a:t>
            </a:r>
            <a:r>
              <a:rPr lang="cs-CZ" sz="14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=QBIR#</a:t>
            </a:r>
            <a:r>
              <a:rPr lang="cs-CZ" sz="140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view</a:t>
            </a:r>
            <a:r>
              <a:rPr lang="cs-CZ" sz="14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=detail&amp;id=2261D9ADC703ECEF3A9192C0BC86A8BD1B61F6BD&amp;</a:t>
            </a:r>
            <a:r>
              <a:rPr lang="cs-CZ" sz="140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selectedIndex</a:t>
            </a:r>
            <a:r>
              <a:rPr lang="cs-CZ" sz="14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=18</a:t>
            </a:r>
          </a:p>
          <a:p>
            <a:pPr lvl="0">
              <a:spcBef>
                <a:spcPct val="20000"/>
              </a:spcBef>
            </a:pPr>
            <a:r>
              <a:rPr lang="cs-CZ" sz="14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http://www.bing.</a:t>
            </a:r>
            <a:r>
              <a:rPr lang="cs-CZ" sz="140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com</a:t>
            </a:r>
            <a:r>
              <a:rPr lang="cs-CZ" sz="14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/</a:t>
            </a:r>
            <a:r>
              <a:rPr lang="cs-CZ" sz="140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images</a:t>
            </a:r>
            <a:r>
              <a:rPr lang="cs-CZ" sz="14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/</a:t>
            </a:r>
            <a:r>
              <a:rPr lang="cs-CZ" sz="140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search</a:t>
            </a:r>
            <a:r>
              <a:rPr lang="cs-CZ" sz="14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?q=MUZEUM&amp;</a:t>
            </a:r>
            <a:r>
              <a:rPr lang="cs-CZ" sz="140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qs</a:t>
            </a:r>
            <a:r>
              <a:rPr lang="cs-CZ" sz="14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=n&amp;</a:t>
            </a:r>
            <a:r>
              <a:rPr lang="cs-CZ" sz="140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form</a:t>
            </a:r>
            <a:r>
              <a:rPr lang="cs-CZ" sz="14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=QBIR&amp;</a:t>
            </a:r>
            <a:r>
              <a:rPr lang="cs-CZ" sz="140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pq</a:t>
            </a:r>
            <a:r>
              <a:rPr lang="cs-CZ" sz="14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=muzeum&amp;</a:t>
            </a:r>
            <a:r>
              <a:rPr lang="cs-CZ" sz="140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sc</a:t>
            </a:r>
            <a:r>
              <a:rPr lang="cs-CZ" sz="14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=8-6&amp;</a:t>
            </a:r>
            <a:r>
              <a:rPr lang="cs-CZ" sz="140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sp</a:t>
            </a:r>
            <a:r>
              <a:rPr lang="cs-CZ" sz="14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=-1&amp;</a:t>
            </a:r>
            <a:r>
              <a:rPr lang="cs-CZ" sz="140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sk</a:t>
            </a:r>
            <a:r>
              <a:rPr lang="cs-CZ" sz="14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=#</a:t>
            </a:r>
            <a:r>
              <a:rPr lang="cs-CZ" sz="140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view</a:t>
            </a:r>
            <a:r>
              <a:rPr lang="cs-CZ" sz="14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=detail&amp;id=1BE35455CD48FCCBB0696DEB359F5757FE453406&amp;</a:t>
            </a:r>
            <a:r>
              <a:rPr lang="cs-CZ" sz="140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selectedIndex</a:t>
            </a:r>
            <a:r>
              <a:rPr lang="cs-CZ" sz="14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=3</a:t>
            </a:r>
          </a:p>
          <a:p>
            <a:pPr lvl="0">
              <a:spcBef>
                <a:spcPct val="20000"/>
              </a:spcBef>
            </a:pPr>
            <a:r>
              <a:rPr lang="cs-CZ" sz="14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http://cs.wikipedia.org/wiki/Soubor:Praha_Veletr%C5%BEn%C3%AD_pal%C3%A1c_jih.jpg</a:t>
            </a:r>
          </a:p>
          <a:p>
            <a:pPr lvl="0">
              <a:spcBef>
                <a:spcPct val="20000"/>
              </a:spcBef>
            </a:pPr>
            <a:r>
              <a:rPr lang="cs-CZ" sz="14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http://www.bing.</a:t>
            </a:r>
            <a:r>
              <a:rPr lang="cs-CZ" sz="140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com</a:t>
            </a:r>
            <a:r>
              <a:rPr lang="cs-CZ" sz="14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/</a:t>
            </a:r>
            <a:r>
              <a:rPr lang="cs-CZ" sz="140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images</a:t>
            </a:r>
            <a:r>
              <a:rPr lang="cs-CZ" sz="14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/</a:t>
            </a:r>
            <a:r>
              <a:rPr lang="cs-CZ" sz="140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search</a:t>
            </a:r>
            <a:r>
              <a:rPr lang="cs-CZ" sz="14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?q=KINO&amp;</a:t>
            </a:r>
            <a:r>
              <a:rPr lang="cs-CZ" sz="140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qs</a:t>
            </a:r>
            <a:r>
              <a:rPr lang="cs-CZ" sz="14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=n&amp;</a:t>
            </a:r>
            <a:r>
              <a:rPr lang="cs-CZ" sz="140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form</a:t>
            </a:r>
            <a:r>
              <a:rPr lang="cs-CZ" sz="14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=QBIR&amp;</a:t>
            </a:r>
            <a:r>
              <a:rPr lang="cs-CZ" sz="140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pq</a:t>
            </a:r>
            <a:r>
              <a:rPr lang="cs-CZ" sz="14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=kino&amp;</a:t>
            </a:r>
            <a:r>
              <a:rPr lang="cs-CZ" sz="140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sc</a:t>
            </a:r>
            <a:r>
              <a:rPr lang="cs-CZ" sz="14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=8-4&amp;</a:t>
            </a:r>
            <a:r>
              <a:rPr lang="cs-CZ" sz="140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sp</a:t>
            </a:r>
            <a:r>
              <a:rPr lang="cs-CZ" sz="14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=-1&amp;</a:t>
            </a:r>
            <a:r>
              <a:rPr lang="cs-CZ" sz="140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sk</a:t>
            </a:r>
            <a:r>
              <a:rPr lang="cs-CZ" sz="14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=#</a:t>
            </a:r>
            <a:r>
              <a:rPr lang="cs-CZ" sz="140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view</a:t>
            </a:r>
            <a:r>
              <a:rPr lang="cs-CZ" sz="14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=detail&amp;id=337F3F5D4E965DE60AEDD077D400984260CE7CCE&amp;</a:t>
            </a:r>
            <a:r>
              <a:rPr lang="cs-CZ" sz="140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selectedIndex</a:t>
            </a:r>
            <a:r>
              <a:rPr lang="cs-CZ" sz="14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=411</a:t>
            </a:r>
          </a:p>
          <a:p>
            <a:pPr lvl="0">
              <a:spcBef>
                <a:spcPct val="20000"/>
              </a:spcBef>
            </a:pPr>
            <a:r>
              <a:rPr lang="cs-CZ" sz="14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http://cs.wikipedia.org/wiki/Soubor:Brno,_Rooseveltova,_Jan%C3%A1%C4%8Dkovo_divadlo_(01).jpg</a:t>
            </a:r>
          </a:p>
          <a:p>
            <a:pPr>
              <a:spcBef>
                <a:spcPct val="20000"/>
              </a:spcBef>
            </a:pPr>
            <a:r>
              <a:rPr lang="cs-CZ" sz="14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-http://cs.wikipedia.org/wiki/Soubor:Divadlo_na_Vinohradech.JPG</a:t>
            </a:r>
          </a:p>
          <a:p>
            <a:pPr lvl="0">
              <a:spcBef>
                <a:spcPct val="20000"/>
              </a:spcBef>
            </a:pPr>
            <a:r>
              <a:rPr lang="cs-CZ" sz="14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-http://cs.wikipedia.org/wiki/Soubor:Opera_Plzen_176.JPG</a:t>
            </a:r>
          </a:p>
          <a:p>
            <a:pPr lvl="0">
              <a:spcBef>
                <a:spcPct val="20000"/>
              </a:spcBef>
            </a:pPr>
            <a:r>
              <a:rPr lang="cs-CZ" sz="14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http://cs.wikipedia.org/wiki/Soubor:NTM.jpg</a:t>
            </a:r>
          </a:p>
          <a:p>
            <a:pPr lvl="0">
              <a:spcBef>
                <a:spcPct val="20000"/>
              </a:spcBef>
            </a:pPr>
            <a:r>
              <a:rPr lang="cs-CZ" sz="14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http://cs.wikipedia.org/wiki/Soubor:Technical_Museum_in_Brno,_view_from_crossroad.jpg</a:t>
            </a:r>
          </a:p>
          <a:p>
            <a:pPr lvl="0">
              <a:spcBef>
                <a:spcPct val="20000"/>
              </a:spcBef>
            </a:pPr>
            <a:r>
              <a:rPr lang="cs-CZ" sz="14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http://cs.wikipedia.org/wiki/Pam%C3%A1tn%C3%ADk_Lidice</a:t>
            </a:r>
          </a:p>
          <a:p>
            <a:pPr lvl="0">
              <a:spcBef>
                <a:spcPct val="20000"/>
              </a:spcBef>
            </a:pPr>
            <a:r>
              <a:rPr lang="cs-CZ" sz="14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http://cs.wikipedia.org/wiki/Soubor:Terezin_National_Cemetery.JPG</a:t>
            </a:r>
          </a:p>
          <a:p>
            <a:pPr lvl="0">
              <a:spcBef>
                <a:spcPct val="20000"/>
              </a:spcBef>
            </a:pPr>
            <a:r>
              <a:rPr lang="cs-CZ" sz="14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http://cs.wikipedia.org/wiki/Soubor:Overview_of_Moravian_library_Brno.jpg</a:t>
            </a:r>
          </a:p>
          <a:p>
            <a:pPr lvl="0">
              <a:spcBef>
                <a:spcPct val="20000"/>
              </a:spcBef>
            </a:pPr>
            <a:r>
              <a:rPr lang="cs-CZ" sz="14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http://www.bing.</a:t>
            </a:r>
            <a:r>
              <a:rPr lang="cs-CZ" sz="140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com</a:t>
            </a:r>
            <a:r>
              <a:rPr lang="cs-CZ" sz="14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/</a:t>
            </a:r>
            <a:r>
              <a:rPr lang="cs-CZ" sz="140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images</a:t>
            </a:r>
            <a:r>
              <a:rPr lang="cs-CZ" sz="14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/</a:t>
            </a:r>
            <a:r>
              <a:rPr lang="cs-CZ" sz="140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search</a:t>
            </a:r>
            <a:r>
              <a:rPr lang="cs-CZ" sz="14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?q=kino+</a:t>
            </a:r>
            <a:r>
              <a:rPr lang="cs-CZ" sz="140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zl</a:t>
            </a:r>
            <a:r>
              <a:rPr lang="cs-CZ" sz="14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%C3%</a:t>
            </a:r>
            <a:r>
              <a:rPr lang="cs-CZ" sz="140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ADn</a:t>
            </a:r>
            <a:r>
              <a:rPr lang="cs-CZ" sz="14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&amp;</a:t>
            </a:r>
            <a:r>
              <a:rPr lang="cs-CZ" sz="140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qs</a:t>
            </a:r>
            <a:r>
              <a:rPr lang="cs-CZ" sz="14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=n&amp;</a:t>
            </a:r>
            <a:r>
              <a:rPr lang="cs-CZ" sz="140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form</a:t>
            </a:r>
            <a:r>
              <a:rPr lang="cs-CZ" sz="14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=QBIR&amp;</a:t>
            </a:r>
            <a:r>
              <a:rPr lang="cs-CZ" sz="140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pq</a:t>
            </a:r>
            <a:r>
              <a:rPr lang="cs-CZ" sz="14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=kino+</a:t>
            </a:r>
            <a:r>
              <a:rPr lang="cs-CZ" sz="140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zl</a:t>
            </a:r>
            <a:r>
              <a:rPr lang="cs-CZ" sz="14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%C3%</a:t>
            </a:r>
            <a:r>
              <a:rPr lang="cs-CZ" sz="140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ADn</a:t>
            </a:r>
            <a:r>
              <a:rPr lang="cs-CZ" sz="14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&amp;</a:t>
            </a:r>
            <a:r>
              <a:rPr lang="cs-CZ" sz="140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sc</a:t>
            </a:r>
            <a:r>
              <a:rPr lang="cs-CZ" sz="14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=0-8&amp;</a:t>
            </a:r>
            <a:r>
              <a:rPr lang="cs-CZ" sz="140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sp</a:t>
            </a:r>
            <a:r>
              <a:rPr lang="cs-CZ" sz="14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=-1&amp;</a:t>
            </a:r>
            <a:r>
              <a:rPr lang="cs-CZ" sz="140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sk</a:t>
            </a:r>
            <a:r>
              <a:rPr lang="cs-CZ" sz="14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=#</a:t>
            </a:r>
            <a:r>
              <a:rPr lang="cs-CZ" sz="140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view</a:t>
            </a:r>
            <a:r>
              <a:rPr lang="cs-CZ" sz="14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=detail&amp;id=01120F1A91143981BAAF579A09DE65AECC1D5DEE&amp;</a:t>
            </a:r>
            <a:r>
              <a:rPr lang="cs-CZ" sz="140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selectedIndex</a:t>
            </a:r>
            <a:r>
              <a:rPr lang="cs-CZ" sz="14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=2</a:t>
            </a:r>
          </a:p>
          <a:p>
            <a:pPr>
              <a:spcBef>
                <a:spcPct val="20000"/>
              </a:spcBef>
            </a:pPr>
            <a:r>
              <a:rPr lang="cs-CZ" sz="140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http://www.galerie2002.cz/</a:t>
            </a:r>
          </a:p>
          <a:p>
            <a:pPr>
              <a:spcBef>
                <a:spcPct val="20000"/>
              </a:spcBef>
            </a:pPr>
            <a:r>
              <a:rPr lang="cs-CZ" sz="14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archiv autora</a:t>
            </a:r>
          </a:p>
          <a:p>
            <a:pPr lvl="0">
              <a:spcBef>
                <a:spcPct val="20000"/>
              </a:spcBef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 lvl="0">
              <a:spcBef>
                <a:spcPct val="20000"/>
              </a:spcBef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Zdroje (22.09.2013</a:t>
            </a:r>
            <a:r>
              <a:rPr kumimoji="0" 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cs-CZ" sz="44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251520" y="908720"/>
            <a:ext cx="8892480" cy="5225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Times New Roman" pitchFamily="18" charset="0"/>
              </a:rPr>
              <a:t>Literatura</a:t>
            </a:r>
          </a:p>
          <a:p>
            <a:pPr lvl="0">
              <a:spcBef>
                <a:spcPct val="20000"/>
              </a:spcBef>
              <a:buFontTx/>
              <a:buChar char="-"/>
            </a:pPr>
            <a:r>
              <a:rPr lang="cs-CZ" sz="14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http://cs.wikipedia.org/wiki/Divadlo</a:t>
            </a:r>
          </a:p>
          <a:p>
            <a:pPr lvl="0">
              <a:spcBef>
                <a:spcPct val="20000"/>
              </a:spcBef>
              <a:buFontTx/>
              <a:buChar char="-"/>
            </a:pPr>
            <a:r>
              <a:rPr lang="cs-CZ" sz="1400" dirty="0" smtClean="0">
                <a:solidFill>
                  <a:schemeClr val="accent4">
                    <a:lumMod val="10000"/>
                  </a:schemeClr>
                </a:solidFill>
                <a:latin typeface="+mj-lt"/>
              </a:rPr>
              <a:t>http://cs.wikipedia.org/wiki/Muzeum</a:t>
            </a:r>
          </a:p>
          <a:p>
            <a:pPr lvl="0">
              <a:spcBef>
                <a:spcPct val="20000"/>
              </a:spcBef>
              <a:buFontTx/>
              <a:buChar char="-"/>
            </a:pPr>
            <a:r>
              <a:rPr lang="cs-CZ" sz="1400" dirty="0" smtClean="0">
                <a:solidFill>
                  <a:schemeClr val="accent4">
                    <a:lumMod val="10000"/>
                  </a:schemeClr>
                </a:solidFill>
                <a:latin typeface="+mj-lt"/>
              </a:rPr>
              <a:t>http://cs.wikipedia.org/wiki/Kino</a:t>
            </a:r>
          </a:p>
          <a:p>
            <a:pPr lvl="0">
              <a:spcBef>
                <a:spcPct val="20000"/>
              </a:spcBef>
              <a:buFontTx/>
              <a:buChar char="-"/>
            </a:pPr>
            <a:r>
              <a:rPr lang="cs-CZ" sz="1400" dirty="0" smtClean="0">
                <a:solidFill>
                  <a:schemeClr val="accent4">
                    <a:lumMod val="10000"/>
                  </a:schemeClr>
                </a:solidFill>
                <a:latin typeface="+mj-lt"/>
              </a:rPr>
              <a:t>http://cs.wikipedia.org/wiki/Knihovna_(instituce)</a:t>
            </a:r>
          </a:p>
          <a:p>
            <a:pPr lvl="0">
              <a:spcBef>
                <a:spcPct val="20000"/>
              </a:spcBef>
              <a:buFontTx/>
              <a:buChar char="-"/>
            </a:pPr>
            <a:r>
              <a:rPr lang="cs-CZ" sz="1400" dirty="0" smtClean="0">
                <a:solidFill>
                  <a:schemeClr val="accent4">
                    <a:lumMod val="10000"/>
                  </a:schemeClr>
                </a:solidFill>
                <a:latin typeface="+mj-lt"/>
              </a:rPr>
              <a:t>http://cs.wikipedia.org/wiki/Pam%C3%A1tn%C3%ADk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5601" cy="155679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11" name="Obdélník 10"/>
          <p:cNvSpPr/>
          <p:nvPr/>
        </p:nvSpPr>
        <p:spPr>
          <a:xfrm>
            <a:off x="395536" y="2924944"/>
            <a:ext cx="813690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KULTURNÍ INSTITUCE</a:t>
            </a:r>
            <a:endParaRPr lang="cs-CZ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ázek 19" descr="svetozor-kin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4" y="4437112"/>
            <a:ext cx="2700299" cy="1800199"/>
          </a:xfrm>
          <a:prstGeom prst="rect">
            <a:avLst/>
          </a:prstGeom>
        </p:spPr>
      </p:pic>
      <p:pic>
        <p:nvPicPr>
          <p:cNvPr id="19" name="Obrázek 18" descr="Narodni_technicka_knihovna_Praha6-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365104"/>
            <a:ext cx="2587379" cy="1940534"/>
          </a:xfrm>
          <a:prstGeom prst="rect">
            <a:avLst/>
          </a:prstGeom>
        </p:spPr>
      </p:pic>
      <p:pic>
        <p:nvPicPr>
          <p:cNvPr id="18" name="Obrázek 17" descr="NÁRODNÍ GALERIE PRAG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4415240"/>
            <a:ext cx="2721496" cy="1894841"/>
          </a:xfrm>
          <a:prstGeom prst="rect">
            <a:avLst/>
          </a:prstGeom>
        </p:spPr>
      </p:pic>
      <p:pic>
        <p:nvPicPr>
          <p:cNvPr id="16" name="Obrázek 15" descr="narodni-pamatnik-na-vitkove-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2492896"/>
            <a:ext cx="2735716" cy="1872208"/>
          </a:xfrm>
          <a:prstGeom prst="rect">
            <a:avLst/>
          </a:prstGeom>
        </p:spPr>
      </p:pic>
      <p:pic>
        <p:nvPicPr>
          <p:cNvPr id="14" name="Obrázek 13" descr="muzeum_v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5856" y="2492896"/>
            <a:ext cx="2496277" cy="1872208"/>
          </a:xfrm>
          <a:prstGeom prst="rect">
            <a:avLst/>
          </a:prstGeom>
        </p:spPr>
      </p:pic>
      <p:pic>
        <p:nvPicPr>
          <p:cNvPr id="17" name="Obrázek 16" descr="Pha1-Narodni-divadlo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536" y="2492896"/>
            <a:ext cx="2810067" cy="1872208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395536" y="260648"/>
            <a:ext cx="78488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cs-CZ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KULTURNÍ INSTITUCE</a:t>
            </a:r>
            <a:endParaRPr lang="cs-CZ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39552" y="980728"/>
            <a:ext cx="7992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Kultura má ve společnosti svou nezpochybnitelnou pozici. Schopností kultury je představit vyspělost dané země, prezentovat její tradice, uznávané hodnoty a zvyklosti, svou činností je kultura důležitou součásti veřejného života, přispívá k utváření národní identity a integrity občanů státu.</a:t>
            </a:r>
          </a:p>
          <a:p>
            <a:r>
              <a:rPr lang="cs-CZ" dirty="0" smtClean="0"/>
              <a:t>K hlavním kulturním institucím patří:</a:t>
            </a:r>
          </a:p>
        </p:txBody>
      </p:sp>
      <p:sp>
        <p:nvSpPr>
          <p:cNvPr id="7" name="Obdélník 6"/>
          <p:cNvSpPr/>
          <p:nvPr/>
        </p:nvSpPr>
        <p:spPr>
          <a:xfrm>
            <a:off x="1187624" y="2564904"/>
            <a:ext cx="114916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DIVADLO</a:t>
            </a:r>
            <a:endParaRPr lang="cs-CZ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660232" y="2492896"/>
            <a:ext cx="132382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PAMÁTNÍK</a:t>
            </a:r>
            <a:endParaRPr lang="cs-CZ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6660232" y="4509120"/>
            <a:ext cx="10759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GALERIE</a:t>
            </a:r>
            <a:endParaRPr lang="cs-CZ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3923928" y="4509120"/>
            <a:ext cx="73609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KINO</a:t>
            </a:r>
            <a:endParaRPr lang="cs-CZ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899592" y="4509120"/>
            <a:ext cx="136973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KNIHOVNA</a:t>
            </a:r>
            <a:endParaRPr lang="cs-CZ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3923928" y="2564904"/>
            <a:ext cx="121379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MUZEUM</a:t>
            </a:r>
            <a:endParaRPr lang="cs-CZ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601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601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601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4601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6601"/>
                            </p:stCondLst>
                            <p:childTnLst>
                              <p:par>
                                <p:cTn id="2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8601"/>
                            </p:stCondLst>
                            <p:childTnLst>
                              <p:par>
                                <p:cTn id="3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9" grpId="0"/>
      <p:bldP spid="10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 descr="Pha1-Narodni-divadlo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2636912"/>
            <a:ext cx="3744785" cy="2494964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395536" y="260648"/>
            <a:ext cx="78488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cs-CZ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DIVADLO</a:t>
            </a:r>
            <a:endParaRPr lang="cs-CZ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23528" y="908720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Divadlo</a:t>
            </a:r>
            <a:r>
              <a:rPr lang="cs-CZ" dirty="0" smtClean="0"/>
              <a:t> je výkonné čili múzické umění, při němž herci (případně zpěváci a tanečníci) na jevišti předvádějí divadelní hru</a:t>
            </a:r>
          </a:p>
        </p:txBody>
      </p:sp>
      <p:sp>
        <p:nvSpPr>
          <p:cNvPr id="7" name="Obdélník 6"/>
          <p:cNvSpPr/>
          <p:nvPr/>
        </p:nvSpPr>
        <p:spPr>
          <a:xfrm>
            <a:off x="3563888" y="2204864"/>
            <a:ext cx="187012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Poznáš divadla?</a:t>
            </a:r>
            <a:endParaRPr lang="cs-CZ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3851920" y="2708920"/>
            <a:ext cx="269849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Národní divadlo v Praze</a:t>
            </a:r>
            <a:endParaRPr lang="cs-CZ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3" name="Obrázek 22" descr="Brno,_Rooseveltova,_Janáčkovo_divadlo_(0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3068960"/>
            <a:ext cx="3744416" cy="2808312"/>
          </a:xfrm>
          <a:prstGeom prst="rect">
            <a:avLst/>
          </a:prstGeom>
        </p:spPr>
      </p:pic>
      <p:sp>
        <p:nvSpPr>
          <p:cNvPr id="24" name="Obdélník 23"/>
          <p:cNvSpPr/>
          <p:nvPr/>
        </p:nvSpPr>
        <p:spPr>
          <a:xfrm>
            <a:off x="4059036" y="3140968"/>
            <a:ext cx="28603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Janáčkovo divadlo v Brně</a:t>
            </a:r>
            <a:endParaRPr lang="cs-CZ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5" name="Obrázek 24" descr="Opera_Plzen_1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3573016"/>
            <a:ext cx="3744416" cy="2808312"/>
          </a:xfrm>
          <a:prstGeom prst="rect">
            <a:avLst/>
          </a:prstGeom>
        </p:spPr>
      </p:pic>
      <p:sp>
        <p:nvSpPr>
          <p:cNvPr id="26" name="Obdélník 25"/>
          <p:cNvSpPr/>
          <p:nvPr/>
        </p:nvSpPr>
        <p:spPr>
          <a:xfrm>
            <a:off x="4572000" y="3645024"/>
            <a:ext cx="256281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Divadlo </a:t>
            </a:r>
            <a:r>
              <a:rPr lang="cs-CZ" sz="2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J.K.Tyla</a:t>
            </a:r>
            <a:r>
              <a:rPr lang="cs-CZ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v Plzni</a:t>
            </a:r>
            <a:endParaRPr lang="cs-CZ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7" name="Obrázek 26" descr="Divadlo_na_Vinohradec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4005064"/>
            <a:ext cx="3803915" cy="2852936"/>
          </a:xfrm>
          <a:prstGeom prst="rect">
            <a:avLst/>
          </a:prstGeom>
        </p:spPr>
      </p:pic>
      <p:sp>
        <p:nvSpPr>
          <p:cNvPr id="28" name="Obdélník 27"/>
          <p:cNvSpPr/>
          <p:nvPr/>
        </p:nvSpPr>
        <p:spPr>
          <a:xfrm>
            <a:off x="4932040" y="4149080"/>
            <a:ext cx="353917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Divadlo na Vinohradech v Praze</a:t>
            </a:r>
            <a:endParaRPr lang="cs-CZ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251520" y="1484784"/>
            <a:ext cx="849694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Divadlo zahrnuje rozličné žánry dramatického umění nebo hudebně-dramatického umění podle prostorového členění a hereckého projevu: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jevištní formy</a:t>
            </a:r>
          </a:p>
          <a:p>
            <a:pPr lvl="1">
              <a:buFont typeface="Wingdings" pitchFamily="2" charset="2"/>
              <a:buChar char="q"/>
            </a:pPr>
            <a:r>
              <a:rPr lang="cs-CZ" dirty="0" smtClean="0"/>
              <a:t>činohra</a:t>
            </a:r>
          </a:p>
          <a:p>
            <a:pPr lvl="1">
              <a:buFont typeface="Wingdings" pitchFamily="2" charset="2"/>
              <a:buChar char="q"/>
            </a:pPr>
            <a:r>
              <a:rPr lang="cs-CZ" dirty="0" smtClean="0"/>
              <a:t>hudební divadlo</a:t>
            </a:r>
          </a:p>
          <a:p>
            <a:pPr lvl="2">
              <a:buFont typeface="Wingdings" pitchFamily="2" charset="2"/>
              <a:buChar char="Ø"/>
            </a:pPr>
            <a:r>
              <a:rPr lang="cs-CZ" dirty="0" smtClean="0"/>
              <a:t> opera</a:t>
            </a:r>
          </a:p>
          <a:p>
            <a:pPr lvl="2">
              <a:buFont typeface="Wingdings" pitchFamily="2" charset="2"/>
              <a:buChar char="Ø"/>
            </a:pPr>
            <a:r>
              <a:rPr lang="cs-CZ" dirty="0" smtClean="0"/>
              <a:t> opereta</a:t>
            </a:r>
          </a:p>
          <a:p>
            <a:pPr lvl="2">
              <a:buFont typeface="Wingdings" pitchFamily="2" charset="2"/>
              <a:buChar char="Ø"/>
            </a:pPr>
            <a:r>
              <a:rPr lang="cs-CZ" dirty="0" smtClean="0"/>
              <a:t> muzikál</a:t>
            </a:r>
          </a:p>
          <a:p>
            <a:pPr lvl="2">
              <a:buFont typeface="Wingdings" pitchFamily="2" charset="2"/>
              <a:buChar char="Ø"/>
            </a:pPr>
            <a:r>
              <a:rPr lang="cs-CZ" dirty="0" smtClean="0"/>
              <a:t> zpěvohra</a:t>
            </a:r>
          </a:p>
          <a:p>
            <a:pPr lvl="1">
              <a:buFont typeface="Wingdings" pitchFamily="2" charset="2"/>
              <a:buChar char="q"/>
            </a:pPr>
            <a:r>
              <a:rPr lang="cs-CZ" dirty="0" smtClean="0"/>
              <a:t>pohybové</a:t>
            </a:r>
          </a:p>
          <a:p>
            <a:pPr lvl="2">
              <a:buFont typeface="Wingdings" pitchFamily="2" charset="2"/>
              <a:buChar char="Ø"/>
            </a:pPr>
            <a:r>
              <a:rPr lang="cs-CZ" dirty="0" smtClean="0"/>
              <a:t> balet</a:t>
            </a:r>
          </a:p>
          <a:p>
            <a:pPr lvl="2">
              <a:buFont typeface="Wingdings" pitchFamily="2" charset="2"/>
              <a:buChar char="Ø"/>
            </a:pPr>
            <a:r>
              <a:rPr lang="cs-CZ" dirty="0" smtClean="0"/>
              <a:t> pantomima</a:t>
            </a:r>
          </a:p>
          <a:p>
            <a:pPr lvl="2">
              <a:buFont typeface="Wingdings" pitchFamily="2" charset="2"/>
              <a:buChar char="Ø"/>
            </a:pPr>
            <a:r>
              <a:rPr lang="cs-CZ" smtClean="0"/>
              <a:t> tanec</a:t>
            </a:r>
            <a:endParaRPr lang="cs-CZ" dirty="0" smtClean="0"/>
          </a:p>
          <a:p>
            <a:pPr lvl="1">
              <a:buFont typeface="Wingdings" pitchFamily="2" charset="2"/>
              <a:buChar char="q"/>
            </a:pPr>
            <a:r>
              <a:rPr lang="cs-CZ" dirty="0" smtClean="0"/>
              <a:t>loutkové divadlo (případně </a:t>
            </a:r>
          </a:p>
          <a:p>
            <a:pPr lvl="1"/>
            <a:r>
              <a:rPr lang="cs-CZ" dirty="0" smtClean="0"/>
              <a:t>stínové divadlo nebo černé divadlo)</a:t>
            </a:r>
          </a:p>
          <a:p>
            <a:pPr>
              <a:buFont typeface="Wingdings" pitchFamily="2" charset="2"/>
              <a:buChar char="v"/>
            </a:pPr>
            <a:r>
              <a:rPr lang="cs-CZ" dirty="0" smtClean="0"/>
              <a:t>nejevištní audiovizuální formy</a:t>
            </a:r>
          </a:p>
          <a:p>
            <a:pPr lvl="1">
              <a:buFont typeface="Wingdings" pitchFamily="2" charset="2"/>
              <a:buChar char="q"/>
            </a:pPr>
            <a:r>
              <a:rPr lang="cs-CZ" dirty="0" smtClean="0"/>
              <a:t>rozhlasová hra a televizní hra</a:t>
            </a:r>
          </a:p>
          <a:p>
            <a:pPr lvl="1">
              <a:buFont typeface="Wingdings" pitchFamily="2" charset="2"/>
              <a:buChar char="q"/>
            </a:pPr>
            <a:r>
              <a:rPr lang="cs-CZ" dirty="0" smtClean="0"/>
              <a:t>film a video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201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22" grpId="0"/>
      <p:bldP spid="24" grpId="0"/>
      <p:bldP spid="26" grpId="0"/>
      <p:bldP spid="28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 descr="muzeum_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140968"/>
            <a:ext cx="2784309" cy="2088232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395536" y="260648"/>
            <a:ext cx="78488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cs-CZ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MUZEUM</a:t>
            </a:r>
            <a:endParaRPr lang="cs-CZ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39552" y="980728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je stálá nevýdělečná instituce ve službách společnosti a jejího rozvoje, otevřená veřejnosti, která získává, uchovává, zkoumá, zprostředkuje a vystavuje hmotné doklady o člověku a jeho prostředí za účelem studia, vzdělání, výchovy a potěšení.</a:t>
            </a:r>
          </a:p>
          <a:p>
            <a:r>
              <a:rPr lang="cs-CZ" dirty="0" smtClean="0"/>
              <a:t>Dle svého zaměření, obsahu – expozic a depozitářů – se rozlišují na </a:t>
            </a:r>
            <a:r>
              <a:rPr lang="cs-CZ" i="1" dirty="0" smtClean="0"/>
              <a:t>všeobecná</a:t>
            </a:r>
            <a:r>
              <a:rPr lang="cs-CZ" dirty="0" smtClean="0"/>
              <a:t> (</a:t>
            </a:r>
            <a:r>
              <a:rPr lang="cs-CZ" i="1" dirty="0" smtClean="0"/>
              <a:t>národní</a:t>
            </a:r>
            <a:r>
              <a:rPr lang="cs-CZ" dirty="0" smtClean="0"/>
              <a:t>, </a:t>
            </a:r>
            <a:r>
              <a:rPr lang="cs-CZ" i="1" dirty="0" smtClean="0"/>
              <a:t>vlastivědná</a:t>
            </a:r>
            <a:r>
              <a:rPr lang="cs-CZ" dirty="0" smtClean="0"/>
              <a:t>) </a:t>
            </a:r>
            <a:r>
              <a:rPr lang="cs-CZ" i="1" dirty="0" smtClean="0"/>
              <a:t>muzea</a:t>
            </a:r>
            <a:r>
              <a:rPr lang="cs-CZ" dirty="0" smtClean="0"/>
              <a:t> a </a:t>
            </a:r>
            <a:r>
              <a:rPr lang="cs-CZ" i="1" dirty="0" smtClean="0"/>
              <a:t>specializovaná muzea</a:t>
            </a:r>
            <a:r>
              <a:rPr lang="cs-CZ" dirty="0" smtClean="0"/>
              <a:t> (v rámci jednoho oboru). </a:t>
            </a:r>
          </a:p>
          <a:p>
            <a:r>
              <a:rPr lang="cs-CZ" dirty="0" smtClean="0"/>
              <a:t>Na rozdíl od muzejních depozitářů jsou muzejní expozice přístupné veřejnosti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611560" y="2636912"/>
            <a:ext cx="179863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Poznáš muzea?</a:t>
            </a:r>
            <a:endParaRPr lang="cs-CZ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611560" y="4797152"/>
            <a:ext cx="26926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Národní muzeum Praha</a:t>
            </a:r>
            <a:endParaRPr lang="cs-CZ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2" name="Obrázek 21" descr="NT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3933056"/>
            <a:ext cx="2664296" cy="2084367"/>
          </a:xfrm>
          <a:prstGeom prst="rect">
            <a:avLst/>
          </a:prstGeom>
        </p:spPr>
      </p:pic>
      <p:sp>
        <p:nvSpPr>
          <p:cNvPr id="23" name="Obdélník 22"/>
          <p:cNvSpPr/>
          <p:nvPr/>
        </p:nvSpPr>
        <p:spPr>
          <a:xfrm>
            <a:off x="3707904" y="5301208"/>
            <a:ext cx="211583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Národní technické</a:t>
            </a:r>
          </a:p>
          <a:p>
            <a:pPr algn="ctr"/>
            <a:r>
              <a:rPr lang="cs-CZ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muzeum Praha</a:t>
            </a:r>
            <a:endParaRPr lang="cs-CZ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4" name="Obrázek 23" descr="Technical_Museum_in_Brno,_view_from_crossro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9663" y="3212976"/>
            <a:ext cx="2556793" cy="2016224"/>
          </a:xfrm>
          <a:prstGeom prst="rect">
            <a:avLst/>
          </a:prstGeom>
        </p:spPr>
      </p:pic>
      <p:sp>
        <p:nvSpPr>
          <p:cNvPr id="25" name="Obdélník 24"/>
          <p:cNvSpPr/>
          <p:nvPr/>
        </p:nvSpPr>
        <p:spPr>
          <a:xfrm>
            <a:off x="6012160" y="4725144"/>
            <a:ext cx="276524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Technické muzeum Brno</a:t>
            </a:r>
            <a:endParaRPr lang="cs-CZ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3" grpId="0"/>
      <p:bldP spid="21" grpId="0"/>
      <p:bldP spid="23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 descr="narodni-pamatnik-na-vitkove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221088"/>
            <a:ext cx="2735716" cy="1872208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395536" y="260648"/>
            <a:ext cx="78488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cs-CZ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PAMÁTNÍK</a:t>
            </a:r>
            <a:endParaRPr lang="cs-CZ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39552" y="980728"/>
            <a:ext cx="79928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je objekt, který slouží jako centrální místo, jehož účelem je připomínat nějakou osobu, která je už obvykle mrtvá, anebo nějakou významnou událost, která se stala a která je hodna neustálého připomínání. Památník může být muzeum na místě dané události, může se jednat o sochy, sousoší, fontány, monolity anebo celé parky. Velmi častou formou památníku jsou náhrobní kameny, které vidíme na hřbitově. Pamětní desky lze najít v ulicích všech měst, které mají alespoň nějakou historickou tradici. </a:t>
            </a:r>
          </a:p>
        </p:txBody>
      </p:sp>
      <p:sp>
        <p:nvSpPr>
          <p:cNvPr id="8" name="Obdélník 7"/>
          <p:cNvSpPr/>
          <p:nvPr/>
        </p:nvSpPr>
        <p:spPr>
          <a:xfrm>
            <a:off x="755576" y="6150114"/>
            <a:ext cx="21564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Národní památník</a:t>
            </a:r>
          </a:p>
          <a:p>
            <a:pPr algn="ctr"/>
            <a:r>
              <a:rPr lang="cs-CZ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Na Vítkově v Praze</a:t>
            </a:r>
            <a:endParaRPr lang="cs-CZ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1" name="Obrázek 20" descr="Terezin_National_Cemete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3501008"/>
            <a:ext cx="2815800" cy="1872208"/>
          </a:xfrm>
          <a:prstGeom prst="rect">
            <a:avLst/>
          </a:prstGeom>
        </p:spPr>
      </p:pic>
      <p:sp>
        <p:nvSpPr>
          <p:cNvPr id="22" name="Obdélník 21"/>
          <p:cNvSpPr/>
          <p:nvPr/>
        </p:nvSpPr>
        <p:spPr>
          <a:xfrm>
            <a:off x="3704182" y="5445224"/>
            <a:ext cx="18758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Národní hřbitov</a:t>
            </a:r>
          </a:p>
          <a:p>
            <a:pPr algn="ctr"/>
            <a:r>
              <a:rPr lang="cs-CZ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Terezín</a:t>
            </a:r>
            <a:endParaRPr lang="cs-CZ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6451423" y="4740334"/>
            <a:ext cx="199798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Památník Terezín</a:t>
            </a:r>
            <a:endParaRPr lang="cs-CZ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4" name="Obrázek 23" descr="Peter_Stehlik_2009.05.12_Lidice_004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2780928"/>
            <a:ext cx="2843808" cy="1895872"/>
          </a:xfrm>
          <a:prstGeom prst="rect">
            <a:avLst/>
          </a:prstGeom>
        </p:spPr>
      </p:pic>
      <p:sp>
        <p:nvSpPr>
          <p:cNvPr id="25" name="Obdélník 24"/>
          <p:cNvSpPr/>
          <p:nvPr/>
        </p:nvSpPr>
        <p:spPr>
          <a:xfrm>
            <a:off x="568058" y="3212976"/>
            <a:ext cx="222900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Poznáš památníky?</a:t>
            </a:r>
            <a:endParaRPr lang="cs-CZ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22" grpId="0"/>
      <p:bldP spid="23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 descr="Narodni_technicka_knihovna_Praha6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1628800"/>
            <a:ext cx="2587379" cy="1940534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395536" y="260648"/>
            <a:ext cx="78488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cs-CZ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KNIHOVNA</a:t>
            </a:r>
            <a:endParaRPr lang="cs-CZ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39552" y="764704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je instituce sloužící primárně ke zpřístupnění knihovních jednotek veřejnosti. Dělí se: 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6012160" y="2780928"/>
            <a:ext cx="24963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NÁRODNÍ TECHNICKÁ</a:t>
            </a:r>
          </a:p>
          <a:p>
            <a:pPr algn="ctr"/>
            <a:r>
              <a:rPr lang="cs-CZ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KNIHOVNA</a:t>
            </a:r>
            <a:endParaRPr lang="cs-CZ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467544" y="1225689"/>
            <a:ext cx="532859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b="1" dirty="0" smtClean="0"/>
              <a:t>podle přístupnosti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soukromé (osobní, rodinné).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veřejné (často je však míra veřejnosti omezena, např. pouze pro registrované uživatele), zpřístupňují širokému okruhu čtenářů především beletrii a populárně-naučnou literaturu.</a:t>
            </a:r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podle regionální působnosti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národní - provozuje je stát, jejich hlavním úkolem je shromažďování a uchovávání knižní produkce, která na daném území vyšla.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krajské - provozují je kraje.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místní - provozovány obcemi.</a:t>
            </a:r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podle zaměření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veřejné, všeobecné (Městská knihovna v Praze)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odborné (speciální).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polytematické </a:t>
            </a:r>
            <a:r>
              <a:rPr lang="cs-CZ" dirty="0" smtClean="0"/>
              <a:t>(Národní technická knihovna)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specializované:</a:t>
            </a:r>
          </a:p>
          <a:p>
            <a:pPr lvl="2"/>
            <a:r>
              <a:rPr lang="cs-CZ" dirty="0" smtClean="0"/>
              <a:t>- oborově (knihovny vysokých škol).</a:t>
            </a:r>
          </a:p>
          <a:p>
            <a:pPr lvl="2"/>
            <a:r>
              <a:rPr lang="cs-CZ" dirty="0" smtClean="0"/>
              <a:t>- druhově (knihovna Úřadu průmyslového vlastnictví).</a:t>
            </a:r>
            <a:endParaRPr lang="cs-CZ" dirty="0"/>
          </a:p>
        </p:txBody>
      </p:sp>
      <p:pic>
        <p:nvPicPr>
          <p:cNvPr id="7" name="Obrázek 6" descr="Overview_of_Moravian_library_Br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3645024"/>
            <a:ext cx="2592288" cy="1728192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6319396" y="4509120"/>
            <a:ext cx="21698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NÁRODNÍ ZEMSKÁ</a:t>
            </a:r>
          </a:p>
          <a:p>
            <a:pPr algn="ctr"/>
            <a:r>
              <a:rPr lang="cs-CZ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KNIHOVNA BRNO</a:t>
            </a:r>
            <a:endParaRPr lang="cs-CZ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601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1" grpId="0"/>
      <p:bldP spid="21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ázek 19" descr="svetozor-kin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9532" y="2636912"/>
            <a:ext cx="4320481" cy="288032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395536" y="260648"/>
            <a:ext cx="78488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cs-CZ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KINO</a:t>
            </a:r>
            <a:endParaRPr lang="cs-CZ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39552" y="980728"/>
            <a:ext cx="7992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je místo které je určeno k hromadnému sledování filmových představení. Filmový projektor, který je umístěn vzadu v projekční kabině, promítá film na plátno, které je umístěno vpředu před hledištěm. V současné době jsou klasické filmy nahrazovány digitální technologií  a vznikají 3D (používají se speciální brýle) a 4D  (zapojí se i další smysly) kina.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403648" y="4653136"/>
            <a:ext cx="19145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KINO SVĚTOZOR</a:t>
            </a:r>
          </a:p>
          <a:p>
            <a:pPr algn="ctr"/>
            <a:r>
              <a:rPr lang="cs-CZ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 PRAZE</a:t>
            </a:r>
            <a:endParaRPr lang="cs-CZ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1" name="Obrázek 20" descr="Zlin-Velke-Ki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1" y="2636912"/>
            <a:ext cx="3744416" cy="2808312"/>
          </a:xfrm>
          <a:prstGeom prst="rect">
            <a:avLst/>
          </a:prstGeom>
        </p:spPr>
      </p:pic>
      <p:sp>
        <p:nvSpPr>
          <p:cNvPr id="22" name="Obdélník 21"/>
          <p:cNvSpPr/>
          <p:nvPr/>
        </p:nvSpPr>
        <p:spPr>
          <a:xfrm>
            <a:off x="5580112" y="4653136"/>
            <a:ext cx="235139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VELKÉ KINO</a:t>
            </a:r>
          </a:p>
          <a:p>
            <a:pPr algn="ctr"/>
            <a:r>
              <a:rPr lang="cs-CZ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ZLÍN</a:t>
            </a:r>
            <a:endParaRPr lang="cs-CZ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17" descr="NÁRODNÍ GALERIE PRAG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3429000"/>
            <a:ext cx="4233664" cy="2947688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395536" y="260648"/>
            <a:ext cx="78488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cs-CZ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GALERIE</a:t>
            </a:r>
            <a:endParaRPr lang="cs-CZ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39552" y="980728"/>
            <a:ext cx="79928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expozice, specializovaný prostor pro vystavování uměleckých děl spojený se stálou expozicí (výstavou) těchto děl</a:t>
            </a:r>
          </a:p>
          <a:p>
            <a:endParaRPr lang="cs-CZ" dirty="0" smtClean="0"/>
          </a:p>
          <a:p>
            <a:r>
              <a:rPr lang="cs-CZ" b="1" u="sng" dirty="0" smtClean="0"/>
              <a:t>Typy galerií:</a:t>
            </a:r>
          </a:p>
          <a:p>
            <a:r>
              <a:rPr lang="cs-CZ" b="1" dirty="0" smtClean="0"/>
              <a:t>Veřejné -</a:t>
            </a:r>
            <a:r>
              <a:rPr lang="cs-CZ" dirty="0" smtClean="0"/>
              <a:t> galerie nebo muzea, které vystavují vybrané sbírky umění. Na druhé straně existují </a:t>
            </a:r>
            <a:r>
              <a:rPr lang="cs-CZ" b="1" dirty="0" smtClean="0"/>
              <a:t>soukromé</a:t>
            </a:r>
            <a:r>
              <a:rPr lang="cs-CZ" dirty="0" smtClean="0"/>
              <a:t> galerie, které fungují na komerčním základě prodeje uměleckých děl.</a:t>
            </a:r>
          </a:p>
          <a:p>
            <a:r>
              <a:rPr lang="cs-CZ" b="1" dirty="0" smtClean="0"/>
              <a:t>Internetová galerie - </a:t>
            </a:r>
            <a:r>
              <a:rPr lang="cs-CZ" dirty="0" smtClean="0"/>
              <a:t>s rozšířením internetu mnoho umělců a galerií otevřelo své galerie on-line.</a:t>
            </a:r>
          </a:p>
          <a:p>
            <a:endParaRPr lang="cs-CZ" dirty="0" smtClean="0"/>
          </a:p>
        </p:txBody>
      </p:sp>
      <p:sp>
        <p:nvSpPr>
          <p:cNvPr id="9" name="Obdélník 8"/>
          <p:cNvSpPr/>
          <p:nvPr/>
        </p:nvSpPr>
        <p:spPr>
          <a:xfrm>
            <a:off x="6300192" y="3429000"/>
            <a:ext cx="21714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NÁRODNÍ GALERIE</a:t>
            </a:r>
          </a:p>
          <a:p>
            <a:pPr algn="ctr"/>
            <a:r>
              <a:rPr lang="cs-CZ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 PRAZE</a:t>
            </a:r>
            <a:endParaRPr lang="cs-CZ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501008"/>
            <a:ext cx="3672408" cy="2089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1023961" y="5661248"/>
            <a:ext cx="26428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INTERNETOVÁ GALERIE</a:t>
            </a:r>
          </a:p>
          <a:p>
            <a:pPr algn="ctr"/>
            <a:r>
              <a:rPr lang="cs-CZ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GALERIE 2002</a:t>
            </a:r>
            <a:endParaRPr lang="cs-CZ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  <p:bldP spid="7" grpId="0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1143</TotalTime>
  <Words>875</Words>
  <Application>Microsoft Office PowerPoint</Application>
  <PresentationFormat>Předvádění na obrazovce (4:3)</PresentationFormat>
  <Paragraphs>128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sady Office</vt:lpstr>
      <vt:lpstr>Výukový materiál Zpracovaný v rámci projektu EU peníze školám 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Výukový materiál Zpracovaný v rámci projektu EU peníze školám</dc:title>
  <dc:creator>admin</dc:creator>
  <cp:lastModifiedBy>Dum</cp:lastModifiedBy>
  <cp:revision>124</cp:revision>
  <dcterms:created xsi:type="dcterms:W3CDTF">2013-11-02T12:12:58Z</dcterms:created>
  <dcterms:modified xsi:type="dcterms:W3CDTF">2014-02-03T19:50:27Z</dcterms:modified>
</cp:coreProperties>
</file>