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74" r:id="rId2"/>
    <p:sldId id="275" r:id="rId3"/>
    <p:sldId id="257" r:id="rId4"/>
    <p:sldId id="271" r:id="rId5"/>
    <p:sldId id="265" r:id="rId6"/>
    <p:sldId id="258" r:id="rId7"/>
    <p:sldId id="259" r:id="rId8"/>
    <p:sldId id="260" r:id="rId9"/>
    <p:sldId id="261" r:id="rId10"/>
    <p:sldId id="262" r:id="rId11"/>
    <p:sldId id="272" r:id="rId12"/>
    <p:sldId id="266" r:id="rId13"/>
    <p:sldId id="267" r:id="rId14"/>
    <p:sldId id="268" r:id="rId15"/>
    <p:sldId id="273" r:id="rId16"/>
    <p:sldId id="270" r:id="rId17"/>
    <p:sldId id="26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FF704-3875-4380-B8E4-8D7ADA30C5AA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03787-25AD-4308-98FB-E647E2ABD4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2567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71CB83C-E1CA-4D2D-BEE7-CF9D8D46A037}" type="datetimeFigureOut">
              <a:rPr lang="cs-CZ" smtClean="0"/>
              <a:pPr/>
              <a:t>13.5.2014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9EE1AEF-EEFE-4B2E-A66F-C223690F6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pezet.cz/index.php?object=General&amp;articleId=155&amp;leveMenu=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5135224"/>
              </p:ext>
            </p:extLst>
          </p:nvPr>
        </p:nvGraphicFramePr>
        <p:xfrm>
          <a:off x="683568" y="1268760"/>
          <a:ext cx="7848872" cy="438509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80120"/>
                <a:gridCol w="2664296"/>
                <a:gridCol w="1473744"/>
                <a:gridCol w="2630712"/>
              </a:tblGrid>
              <a:tr h="39356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b="1" kern="50" dirty="0">
                          <a:solidFill>
                            <a:schemeClr val="tx1"/>
                          </a:solidFill>
                          <a:effectLst/>
                        </a:rPr>
                        <a:t>Název školy: </a:t>
                      </a:r>
                      <a:endParaRPr lang="cs-CZ" sz="14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Střední škola sociální PERSPEKTIVA a Vyšší odborná škola, s.r.o.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Adresa:  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Mírová 218/6,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Dubí III  </a:t>
                      </a:r>
                      <a:r>
                        <a:rPr lang="cs-CZ" sz="1400" kern="50" dirty="0" err="1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Pozorka</a:t>
                      </a:r>
                      <a:endParaRPr lang="cs-CZ" sz="1400" kern="50" dirty="0" smtClean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0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b="1" kern="50" dirty="0">
                          <a:solidFill>
                            <a:schemeClr val="tx1"/>
                          </a:solidFill>
                          <a:effectLst/>
                        </a:rPr>
                        <a:t>Název projektu</a:t>
                      </a:r>
                      <a:endParaRPr lang="cs-CZ" sz="14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KLÍČE K POZNÁVÁNÍ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Registrační číslo projektu: 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CZ.1.07/1.5.00/34.0928</a:t>
                      </a:r>
                      <a:endParaRPr lang="cs-CZ" sz="1400" kern="50" dirty="0" smtClean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3251" marR="63251" marT="0" marB="0"/>
                </a:tc>
              </a:tr>
              <a:tr h="1967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Šablona:  </a:t>
                      </a:r>
                    </a:p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latin typeface="Palatino Linotype" panose="02040502050505030304" pitchFamily="18" charset="0"/>
                          <a:ea typeface="Times New Roman"/>
                        </a:rPr>
                        <a:t>III/2 </a:t>
                      </a:r>
                      <a:r>
                        <a:rPr lang="cs-CZ" sz="1400" kern="50" dirty="0">
                          <a:latin typeface="Palatino Linotype" panose="02040502050505030304" pitchFamily="18" charset="0"/>
                          <a:ea typeface="Times New Roman"/>
                        </a:rPr>
                        <a:t>Inovace a zkvalitnění </a:t>
                      </a:r>
                      <a:r>
                        <a:rPr lang="cs-CZ" sz="1400" kern="50" dirty="0" smtClean="0">
                          <a:latin typeface="Palatino Linotype" panose="02040502050505030304" pitchFamily="18" charset="0"/>
                          <a:ea typeface="Times New Roman"/>
                        </a:rPr>
                        <a:t>výuky  ICT  </a:t>
                      </a:r>
                      <a:endParaRPr lang="cs-CZ" sz="1200" kern="50" dirty="0"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Název a číslo materiálu: 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Times New Roman"/>
                        </a:rPr>
                        <a:t>ODS_32_INOVACE_JTD3.A_10</a:t>
                      </a:r>
                    </a:p>
                  </a:txBody>
                  <a:tcPr marL="63251" marR="63251" marT="0" marB="0"/>
                </a:tc>
              </a:tr>
              <a:tr h="315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Vytvořeno: 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Times New Roman"/>
                        </a:rPr>
                        <a:t>28.4.2014</a:t>
                      </a: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b="1" kern="50" dirty="0">
                          <a:solidFill>
                            <a:schemeClr val="tx1"/>
                          </a:solidFill>
                          <a:effectLst/>
                        </a:rPr>
                        <a:t>Autor:</a:t>
                      </a:r>
                      <a:endParaRPr lang="cs-CZ" sz="14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Mgr. Petra Převrátilová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+mn-ea"/>
                        <a:cs typeface="+mn-cs"/>
                      </a:endParaRPr>
                    </a:p>
                  </a:txBody>
                  <a:tcPr marL="63251" marR="63251" marT="0" marB="0"/>
                </a:tc>
              </a:tr>
              <a:tr h="393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Vyučovací předmět: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 </a:t>
                      </a: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Sociální pedagogika  - Občan v demokratické společnosti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Ročník: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III. SOŠ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+mn-ea"/>
                        <a:cs typeface="+mn-cs"/>
                      </a:endParaRPr>
                    </a:p>
                  </a:txBody>
                  <a:tcPr marL="63251" marR="63251" marT="0" marB="0"/>
                </a:tc>
              </a:tr>
              <a:tr h="393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Výsledky vzdělávání dle RVP</a:t>
                      </a: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Žák klasifikuje druhy prevence kriminality, dokáže diskutovat o jednotlivých úrovních prevence v ČR</a:t>
                      </a: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Typ interakce: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Times New Roman"/>
                          <a:cs typeface="+mn-cs"/>
                        </a:rPr>
                        <a:t>Kombinované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  <a:cs typeface="+mn-cs"/>
                      </a:endParaRPr>
                    </a:p>
                  </a:txBody>
                  <a:tcPr marL="63251" marR="63251" marT="0" marB="0"/>
                </a:tc>
              </a:tr>
              <a:tr h="393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Druh výukového zdroje: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+mn-ea"/>
                          <a:cs typeface="+mn-cs"/>
                        </a:rPr>
                        <a:t>Prezentace s využitím interaktivní tabule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+mn-ea"/>
                        <a:cs typeface="+mn-cs"/>
                      </a:endParaRPr>
                    </a:p>
                  </a:txBody>
                  <a:tcPr marL="63251" marR="6325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Klíčová slova:</a:t>
                      </a: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Times New Roman"/>
                          <a:cs typeface="+mn-cs"/>
                        </a:rPr>
                        <a:t>Situační prevence</a:t>
                      </a: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cs-CZ" sz="1400" kern="50" dirty="0" smtClean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ea typeface="Times New Roman"/>
                          <a:cs typeface="+mn-cs"/>
                        </a:rPr>
                        <a:t>Sociální prevence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  <a:cs typeface="+mn-cs"/>
                      </a:endParaRPr>
                    </a:p>
                  </a:txBody>
                  <a:tcPr marL="63251" marR="63251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3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50" dirty="0" smtClean="0">
                          <a:solidFill>
                            <a:schemeClr val="tx1"/>
                          </a:solidFill>
                          <a:effectLst/>
                        </a:rPr>
                        <a:t>Anotace:</a:t>
                      </a:r>
                      <a:endParaRPr lang="cs-CZ" sz="1400" b="1" kern="5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kern="1200" dirty="0" smtClean="0">
                          <a:solidFill>
                            <a:schemeClr val="tx1"/>
                          </a:solidFill>
                          <a:latin typeface="Palatino Linotype" panose="02040502050505030304" pitchFamily="18" charset="0"/>
                          <a:ea typeface="+mn-ea"/>
                          <a:cs typeface="Arial" panose="020B0604020202020204" pitchFamily="34" charset="0"/>
                        </a:rPr>
                        <a:t>Didaktický učební materiál je určen pro žáky maturitních oborů SOŠ. Je zaměřen na prezentaci  druhů prevence kriminality mládeže. Je možné ho využít jako samostatný studijní materiál nebo jako podklad k diskuzi. </a:t>
                      </a: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251" marR="6325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251" marR="63251" marT="0" marB="0"/>
                </a:tc>
                <a:tc hMerge="1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cs-CZ" sz="1400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3251" marR="63251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7" name="Skupina 6"/>
          <p:cNvGrpSpPr/>
          <p:nvPr/>
        </p:nvGrpSpPr>
        <p:grpSpPr>
          <a:xfrm>
            <a:off x="1259632" y="167333"/>
            <a:ext cx="6521450" cy="762000"/>
            <a:chOff x="1187624" y="348726"/>
            <a:chExt cx="6521450" cy="762000"/>
          </a:xfrm>
        </p:grpSpPr>
        <p:pic>
          <p:nvPicPr>
            <p:cNvPr id="8" name="Picture 0" descr="MSMT_logolink_bez_vl_a_sloganu.ai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348726"/>
              <a:ext cx="5191125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rázek 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6946" y="501845"/>
              <a:ext cx="1152128" cy="4068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" name="Obrázek 5" descr="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9" y="0"/>
            <a:ext cx="5400600" cy="112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102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Terciální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zaměřuje </a:t>
            </a:r>
            <a:r>
              <a:rPr lang="cs-CZ" dirty="0"/>
              <a:t>se na osoby, u kterých rizikové chování probíhá v plné </a:t>
            </a:r>
            <a:r>
              <a:rPr lang="cs-CZ" dirty="0" smtClean="0"/>
              <a:t>míře</a:t>
            </a:r>
          </a:p>
          <a:p>
            <a:r>
              <a:rPr lang="cs-CZ" dirty="0" smtClean="0"/>
              <a:t>resocializace </a:t>
            </a:r>
            <a:r>
              <a:rPr lang="cs-CZ" dirty="0"/>
              <a:t>kriminálně narušených osob (pracovní uplatnění vč. rekvalifikace, sociální a rodinné poradenství, pomoc při získávání bydlení </a:t>
            </a:r>
            <a:r>
              <a:rPr lang="cs-CZ" dirty="0" smtClean="0"/>
              <a:t>...)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dirty="0" smtClean="0"/>
              <a:t>Cíl - </a:t>
            </a:r>
            <a:r>
              <a:rPr lang="cs-CZ" b="1" dirty="0"/>
              <a:t>zabránit dalšímu prohlubování </a:t>
            </a:r>
            <a:r>
              <a:rPr lang="cs-CZ" dirty="0"/>
              <a:t>a komplikování </a:t>
            </a:r>
            <a:r>
              <a:rPr lang="cs-CZ" dirty="0" smtClean="0"/>
              <a:t>patologie, </a:t>
            </a:r>
            <a:r>
              <a:rPr lang="cs-CZ" dirty="0"/>
              <a:t>udržet dosažené výsledky předchozích intervencí a rekonstrukce nefunkčního sociálního prostředí</a:t>
            </a:r>
          </a:p>
        </p:txBody>
      </p:sp>
    </p:spTree>
    <p:extLst>
      <p:ext uri="{BB962C8B-B14F-4D97-AF65-F5344CB8AC3E}">
        <p14:creationId xmlns:p14="http://schemas.microsoft.com/office/powerpoint/2010/main" xmlns="" val="2598972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Prevence </a:t>
            </a:r>
            <a:r>
              <a:rPr lang="cs-CZ" b="1" dirty="0" err="1"/>
              <a:t>viktimnosti</a:t>
            </a:r>
            <a:r>
              <a:rPr lang="cs-CZ" b="1" dirty="0"/>
              <a:t> a pomoc obětem trestných činů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založena </a:t>
            </a:r>
            <a:r>
              <a:rPr lang="cs-CZ" dirty="0"/>
              <a:t>na konceptech bezpečného chování, diferencovaného s ohledem na různé kriminální situace a psychickou připravenost ohrožených </a:t>
            </a:r>
            <a:r>
              <a:rPr lang="cs-CZ" dirty="0" smtClean="0"/>
              <a:t>osob</a:t>
            </a:r>
          </a:p>
          <a:p>
            <a:r>
              <a:rPr lang="cs-CZ" dirty="0" smtClean="0"/>
              <a:t>jedná se o </a:t>
            </a:r>
            <a:r>
              <a:rPr lang="cs-CZ" dirty="0"/>
              <a:t>skupinové i individuální zdravotní, psychologické a právní poradenství, trénink v obranných strategiích a propagaci technických možností ochrany před trestnou </a:t>
            </a:r>
            <a:r>
              <a:rPr lang="cs-CZ" dirty="0" smtClean="0"/>
              <a:t>činností.</a:t>
            </a:r>
          </a:p>
          <a:p>
            <a:r>
              <a:rPr lang="cs-CZ" dirty="0" smtClean="0"/>
              <a:t>Užívá </a:t>
            </a:r>
            <a:r>
              <a:rPr lang="cs-CZ" dirty="0"/>
              <a:t>metody sociální i situační prevence, a to podle míry ohrožení na primární, sekundární i terciární </a:t>
            </a:r>
            <a:r>
              <a:rPr lang="cs-CZ" dirty="0" smtClean="0"/>
              <a:t>úrovni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49909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65760" lvl="0" indent="-283464">
              <a:spcBef>
                <a:spcPts val="600"/>
              </a:spcBef>
            </a:pPr>
            <a:r>
              <a:rPr lang="cs-CZ" b="1" dirty="0" smtClean="0">
                <a:solidFill>
                  <a:srgbClr val="FF0000"/>
                </a:solidFill>
              </a:rPr>
              <a:t>Systém prevence kriminality v ČR – 3 úrovně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 smtClean="0"/>
              <a:t>Meziresortní úroveň</a:t>
            </a:r>
            <a:endParaRPr lang="cs-CZ" dirty="0"/>
          </a:p>
          <a:p>
            <a:r>
              <a:rPr lang="cs-CZ" dirty="0" smtClean="0"/>
              <a:t>spočívá </a:t>
            </a:r>
            <a:r>
              <a:rPr lang="cs-CZ" dirty="0"/>
              <a:t>ve vytváření preventivní politiky vlády ve vztahu k tradiční (obecné) kriminalitě a v koordinaci, případně vytváření nových, preventivních činností jednotlivých resortů zastoupených </a:t>
            </a:r>
            <a:r>
              <a:rPr lang="cs-CZ" dirty="0" smtClean="0"/>
              <a:t>v Republikovém výboru pro prevenci kriminality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71166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 smtClean="0"/>
              <a:t>Resortní </a:t>
            </a:r>
            <a:r>
              <a:rPr lang="cs-CZ" b="1" dirty="0"/>
              <a:t>úroveň</a:t>
            </a:r>
            <a:endParaRPr lang="cs-CZ" dirty="0"/>
          </a:p>
          <a:p>
            <a:r>
              <a:rPr lang="cs-CZ" dirty="0" smtClean="0"/>
              <a:t>programy </a:t>
            </a:r>
            <a:r>
              <a:rPr lang="cs-CZ" dirty="0"/>
              <a:t>prevence kriminality vycházejí z věcné působnosti jednotlivých ministerstev, obohacují jejich běžné činnosti o nové prvky a přístupy a ovlivňují tvorbu příslušné </a:t>
            </a:r>
            <a:r>
              <a:rPr lang="cs-CZ" dirty="0" smtClean="0"/>
              <a:t>legislativy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78939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b="1" dirty="0" smtClean="0"/>
              <a:t>Místní </a:t>
            </a:r>
            <a:r>
              <a:rPr lang="cs-CZ" b="1" dirty="0"/>
              <a:t>úroveň</a:t>
            </a:r>
            <a:endParaRPr lang="cs-CZ" dirty="0"/>
          </a:p>
          <a:p>
            <a:r>
              <a:rPr lang="cs-CZ" dirty="0" smtClean="0"/>
              <a:t>jsou do ní zapojeny </a:t>
            </a:r>
            <a:r>
              <a:rPr lang="cs-CZ" dirty="0"/>
              <a:t>orgány veřejné správy, policie, nevládní organizace a další instituce působící v </a:t>
            </a:r>
            <a:r>
              <a:rPr lang="cs-CZ" dirty="0" smtClean="0"/>
              <a:t>obcích</a:t>
            </a:r>
          </a:p>
          <a:p>
            <a:r>
              <a:rPr lang="cs-CZ" dirty="0" smtClean="0"/>
              <a:t>podstatou je optimální </a:t>
            </a:r>
            <a:r>
              <a:rPr lang="cs-CZ" dirty="0"/>
              <a:t>rozložení působnosti v oblastech sociální a situační prevence s ohledem na místní situaci, potřeby i </a:t>
            </a:r>
            <a:r>
              <a:rPr lang="cs-CZ" dirty="0" smtClean="0"/>
              <a:t>možnosti</a:t>
            </a:r>
            <a:endParaRPr lang="cs-CZ" dirty="0"/>
          </a:p>
          <a:p>
            <a:r>
              <a:rPr lang="cs-CZ" dirty="0" smtClean="0"/>
              <a:t>v</a:t>
            </a:r>
            <a:r>
              <a:rPr lang="cs-CZ" dirty="0"/>
              <a:t> rámci systému prevence kriminality mají významnou roli i instituce na krajské </a:t>
            </a:r>
            <a:r>
              <a:rPr lang="cs-CZ" dirty="0" smtClean="0"/>
              <a:t>úrovni</a:t>
            </a:r>
          </a:p>
          <a:p>
            <a:r>
              <a:rPr lang="cs-CZ" dirty="0" smtClean="0"/>
              <a:t>z</a:t>
            </a:r>
            <a:r>
              <a:rPr lang="cs-CZ" dirty="0"/>
              <a:t> hlediska účinnosti jsou </a:t>
            </a:r>
            <a:r>
              <a:rPr lang="cs-CZ" dirty="0" smtClean="0"/>
              <a:t>nejefektivnější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071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Specifické </a:t>
            </a:r>
            <a:r>
              <a:rPr lang="cs-CZ" b="1" dirty="0"/>
              <a:t>programy prevence kriminality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Úsvit</a:t>
            </a:r>
            <a:r>
              <a:rPr lang="cs-CZ" dirty="0"/>
              <a:t>, Program podpory a ochrany obětí obchodování s lidmi, Prevence domácího násilí, NKMPPD, SVI, SVM, Bezpečná lokalita, Domovník 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31838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Vyhledejte ve Vašem městě a okolí </a:t>
            </a:r>
            <a:r>
              <a:rPr lang="cs-CZ" dirty="0" smtClean="0"/>
              <a:t>organizaci, která se podílí na některém specifickém programu prevence  </a:t>
            </a:r>
            <a:r>
              <a:rPr lang="cs-CZ" dirty="0"/>
              <a:t>a zpracujte formou referátu nebo </a:t>
            </a:r>
            <a:r>
              <a:rPr lang="cs-CZ" smtClean="0"/>
              <a:t>powerpointové</a:t>
            </a:r>
            <a:r>
              <a:rPr lang="cs-CZ" dirty="0" smtClean="0"/>
              <a:t> </a:t>
            </a:r>
            <a:r>
              <a:rPr lang="cs-CZ" dirty="0"/>
              <a:t>prezentace!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39076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/>
              <a:t>AUTOR </a:t>
            </a:r>
            <a:r>
              <a:rPr lang="cs-CZ" sz="1400" dirty="0"/>
              <a:t>NEUVEDEN. </a:t>
            </a:r>
            <a:r>
              <a:rPr lang="cs-CZ" sz="1400" i="1" dirty="0"/>
              <a:t>kapezet.cz</a:t>
            </a:r>
            <a:r>
              <a:rPr lang="cs-CZ" sz="1400" dirty="0"/>
              <a:t> [online]. [cit. 18.4.2014]. Dostupný na WWW: </a:t>
            </a:r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www.kapezet.cz/index.php?object=General&amp;articleId=155&amp;leveMenu=0</a:t>
            </a:r>
            <a:endParaRPr lang="cs-CZ" sz="1400" dirty="0" smtClean="0"/>
          </a:p>
          <a:p>
            <a:r>
              <a:rPr lang="cs-CZ" sz="1400" dirty="0"/>
              <a:t>AUTOR NEUVEDEN. </a:t>
            </a:r>
            <a:r>
              <a:rPr lang="cs-CZ" sz="1400" i="1" dirty="0"/>
              <a:t>Prevence kriminality</a:t>
            </a:r>
            <a:r>
              <a:rPr lang="cs-CZ" sz="1400" dirty="0"/>
              <a:t> [online]. [cit. 23.4.2014]. Dostupný na WWW: http://www.mvcr.cz/clanek/web-o-nas-prevence-prevence-kriminality.aspx?q=Y2hudW09NA%3d%3d</a:t>
            </a:r>
            <a:r>
              <a:rPr lang="cs-CZ" sz="1400" dirty="0" smtClean="0"/>
              <a:t> </a:t>
            </a:r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xmlns="" val="2282669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Prevence kriminality mládeže</a:t>
            </a:r>
            <a:endParaRPr lang="en-US" sz="6000" dirty="0" smtClean="0"/>
          </a:p>
        </p:txBody>
      </p:sp>
      <p:grpSp>
        <p:nvGrpSpPr>
          <p:cNvPr id="7" name="Skupina 6"/>
          <p:cNvGrpSpPr/>
          <p:nvPr/>
        </p:nvGrpSpPr>
        <p:grpSpPr>
          <a:xfrm>
            <a:off x="1043608" y="332656"/>
            <a:ext cx="6737474" cy="1127667"/>
            <a:chOff x="1043608" y="332656"/>
            <a:chExt cx="6737474" cy="1127667"/>
          </a:xfrm>
        </p:grpSpPr>
        <p:grpSp>
          <p:nvGrpSpPr>
            <p:cNvPr id="2" name="Skupina 1"/>
            <p:cNvGrpSpPr/>
            <p:nvPr/>
          </p:nvGrpSpPr>
          <p:grpSpPr>
            <a:xfrm>
              <a:off x="1259632" y="348726"/>
              <a:ext cx="6521450" cy="762000"/>
              <a:chOff x="1187624" y="348726"/>
              <a:chExt cx="6521450" cy="762000"/>
            </a:xfrm>
          </p:grpSpPr>
          <p:pic>
            <p:nvPicPr>
              <p:cNvPr id="4" name="Picture 0" descr="MSMT_logolink_bez_vl_a_sloganu.ai"/>
              <p:cNvPicPr>
                <a:picLocks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7624" y="348726"/>
                <a:ext cx="5191125" cy="7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" name="obrázek 2"/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56946" y="501845"/>
                <a:ext cx="1152128" cy="40687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6" name="Obrázek 5" descr="logo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43608" y="332656"/>
              <a:ext cx="5400599" cy="11276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0551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Prevence kriminality a delikvence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0">
              <a:buNone/>
            </a:pPr>
            <a:r>
              <a:rPr lang="cs-CZ" sz="2400" dirty="0" smtClean="0"/>
              <a:t> - komplex </a:t>
            </a:r>
            <a:r>
              <a:rPr lang="cs-CZ" sz="2400" dirty="0"/>
              <a:t>nerepresivních sociálních a situačních </a:t>
            </a:r>
            <a:r>
              <a:rPr lang="cs-CZ" sz="2400" dirty="0" smtClean="0"/>
              <a:t>opatření</a:t>
            </a:r>
          </a:p>
          <a:p>
            <a:pPr marL="82296" indent="0">
              <a:buNone/>
            </a:pPr>
            <a:r>
              <a:rPr lang="cs-CZ" sz="2400" b="1" dirty="0" smtClean="0"/>
              <a:t>Cíl: </a:t>
            </a:r>
          </a:p>
          <a:p>
            <a:r>
              <a:rPr lang="cs-CZ" sz="2400" dirty="0" smtClean="0"/>
              <a:t>omezování </a:t>
            </a:r>
            <a:r>
              <a:rPr lang="cs-CZ" sz="2400" dirty="0"/>
              <a:t>a snižování trestné </a:t>
            </a:r>
            <a:r>
              <a:rPr lang="cs-CZ" sz="2400" dirty="0" smtClean="0"/>
              <a:t>činnosti</a:t>
            </a:r>
          </a:p>
          <a:p>
            <a:r>
              <a:rPr lang="cs-CZ" sz="2400" dirty="0" smtClean="0"/>
              <a:t>pomoc </a:t>
            </a:r>
            <a:r>
              <a:rPr lang="cs-CZ" sz="2400" dirty="0"/>
              <a:t>obětem trestných činů </a:t>
            </a:r>
            <a:endParaRPr lang="cs-CZ" sz="2400" dirty="0" smtClean="0"/>
          </a:p>
          <a:p>
            <a:r>
              <a:rPr lang="cs-CZ" sz="2400" dirty="0" smtClean="0"/>
              <a:t>zvyšování </a:t>
            </a:r>
            <a:r>
              <a:rPr lang="cs-CZ" sz="2400" dirty="0"/>
              <a:t>povědomí veřejnosti o legálních metodách ochrany před trestnou </a:t>
            </a:r>
            <a:r>
              <a:rPr lang="cs-CZ" sz="2400" dirty="0" smtClean="0"/>
              <a:t>činností</a:t>
            </a:r>
          </a:p>
          <a:p>
            <a:pPr marL="82296" indent="0">
              <a:buNone/>
            </a:pPr>
            <a:r>
              <a:rPr lang="cs-CZ" sz="2400" dirty="0" smtClean="0"/>
              <a:t>Prevence </a:t>
            </a:r>
            <a:r>
              <a:rPr lang="cs-CZ" sz="2400" dirty="0"/>
              <a:t>kriminality úzce souvisí s prevencí dalších sociálně patologických </a:t>
            </a:r>
            <a:r>
              <a:rPr lang="cs-CZ" sz="2400" dirty="0" smtClean="0"/>
              <a:t>jevů (např. nejrůznějších forem závislostí) </a:t>
            </a:r>
          </a:p>
          <a:p>
            <a:pPr marL="82296" indent="0">
              <a:buNone/>
            </a:pPr>
            <a:r>
              <a:rPr lang="cs-CZ" sz="2400" dirty="0"/>
              <a:t>Preventivní aktivity se uskutečňují v rámci celostátním, regionálním i místním a v každém tomto případě na úrovni primární, sekundární a terciární.</a:t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9106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Objekty prevence kriminality: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kriminogenní </a:t>
            </a:r>
            <a:r>
              <a:rPr lang="cs-CZ" dirty="0"/>
              <a:t>faktory - sociální prostředí, příčiny a podmínky </a:t>
            </a:r>
            <a:r>
              <a:rPr lang="cs-CZ" dirty="0" smtClean="0"/>
              <a:t>kriminality</a:t>
            </a:r>
          </a:p>
          <a:p>
            <a:r>
              <a:rPr lang="cs-CZ" dirty="0" smtClean="0"/>
              <a:t>potenciální </a:t>
            </a:r>
            <a:r>
              <a:rPr lang="cs-CZ" dirty="0"/>
              <a:t>či skuteční pachatelé trestné </a:t>
            </a:r>
            <a:r>
              <a:rPr lang="cs-CZ" dirty="0" smtClean="0"/>
              <a:t>činnosti</a:t>
            </a:r>
          </a:p>
          <a:p>
            <a:r>
              <a:rPr lang="cs-CZ" dirty="0" smtClean="0"/>
              <a:t>potenciální </a:t>
            </a:r>
            <a:r>
              <a:rPr lang="cs-CZ" dirty="0"/>
              <a:t>či skutečné oběti trestných </a:t>
            </a:r>
            <a:r>
              <a:rPr lang="cs-CZ" dirty="0" smtClean="0"/>
              <a:t>činů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837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Prevence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endParaRPr lang="cs-CZ" dirty="0" smtClean="0"/>
          </a:p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SITUAČNÍ   x   SOCIÁLNÍ</a:t>
            </a:r>
          </a:p>
          <a:p>
            <a:pPr marL="82296" indent="0" algn="ctr">
              <a:buNone/>
            </a:pPr>
            <a:endParaRPr lang="cs-CZ" sz="2400" b="1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r>
              <a:rPr lang="cs-CZ" sz="2400" dirty="0"/>
              <a:t>Sociální a situační přístupy se vzájemně doplňují na  primární, sekundární a terciární </a:t>
            </a:r>
            <a:r>
              <a:rPr lang="cs-CZ" sz="2400" dirty="0" smtClean="0"/>
              <a:t>úrovni</a:t>
            </a:r>
          </a:p>
          <a:p>
            <a:pPr marL="82296" indent="0" algn="ctr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PRIMÁRNÍ   x   SEKUNDÁRNÍ   x TERCIÁRNÍ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3569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Situační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zaměřena na modifikaci kriminogenní situace</a:t>
            </a:r>
          </a:p>
          <a:p>
            <a:r>
              <a:rPr lang="cs-CZ" dirty="0" smtClean="0"/>
              <a:t>orientována </a:t>
            </a:r>
            <a:r>
              <a:rPr lang="cs-CZ" dirty="0"/>
              <a:t>na </a:t>
            </a:r>
            <a:r>
              <a:rPr lang="cs-CZ" dirty="0" smtClean="0"/>
              <a:t>odstraňování </a:t>
            </a:r>
            <a:r>
              <a:rPr lang="cs-CZ" dirty="0"/>
              <a:t>příležitostí k páchání kriminality a na zvyšování schopnosti sebeobrany obyvatel vůči trestné </a:t>
            </a:r>
            <a:r>
              <a:rPr lang="cs-CZ" dirty="0" smtClean="0"/>
              <a:t>činnosti.</a:t>
            </a:r>
          </a:p>
          <a:p>
            <a:r>
              <a:rPr lang="cs-CZ" dirty="0" smtClean="0"/>
              <a:t>snaha o </a:t>
            </a:r>
            <a:r>
              <a:rPr lang="cs-CZ" dirty="0"/>
              <a:t>zvýšení rizika odhalení </a:t>
            </a:r>
            <a:r>
              <a:rPr lang="cs-CZ" dirty="0" smtClean="0"/>
              <a:t>pachatelů</a:t>
            </a:r>
          </a:p>
          <a:p>
            <a:r>
              <a:rPr lang="cs-CZ" dirty="0" smtClean="0"/>
              <a:t>opatření </a:t>
            </a:r>
            <a:r>
              <a:rPr lang="cs-CZ" dirty="0"/>
              <a:t>situační prevence </a:t>
            </a:r>
            <a:r>
              <a:rPr lang="cs-CZ" dirty="0" smtClean="0"/>
              <a:t> - </a:t>
            </a:r>
            <a:r>
              <a:rPr lang="cs-CZ" dirty="0"/>
              <a:t>převážně charakter technický, organizační a administrativní </a:t>
            </a:r>
            <a:r>
              <a:rPr lang="cs-CZ" dirty="0" smtClean="0"/>
              <a:t>( např. zvýšení </a:t>
            </a:r>
            <a:r>
              <a:rPr lang="cs-CZ" dirty="0"/>
              <a:t>viditelnosti určitého prostředí, zdokonalení hlídkové a pořádkové služby, různé propagační kampaně apod</a:t>
            </a:r>
            <a:r>
              <a:rPr lang="cs-CZ" dirty="0" smtClean="0"/>
              <a:t>.)</a:t>
            </a:r>
          </a:p>
          <a:p>
            <a:r>
              <a:rPr lang="cs-CZ" dirty="0"/>
              <a:t>z</a:t>
            </a:r>
            <a:r>
              <a:rPr lang="cs-CZ" dirty="0" smtClean="0"/>
              <a:t>kušenost - určité </a:t>
            </a:r>
            <a:r>
              <a:rPr lang="cs-CZ" dirty="0"/>
              <a:t>druhy kriminality se objevují v určité době, na určitých místech a za určitých </a:t>
            </a:r>
            <a:r>
              <a:rPr lang="cs-CZ" dirty="0" smtClean="0"/>
              <a:t>okolností</a:t>
            </a:r>
          </a:p>
          <a:p>
            <a:r>
              <a:rPr lang="cs-CZ" dirty="0" smtClean="0"/>
              <a:t>nejefektivnější je  </a:t>
            </a:r>
            <a:r>
              <a:rPr lang="cs-CZ" dirty="0"/>
              <a:t>při omezování majetkové trestné </a:t>
            </a:r>
            <a:r>
              <a:rPr lang="cs-CZ" dirty="0" smtClean="0"/>
              <a:t>činnosti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4027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zaměřena </a:t>
            </a:r>
            <a:r>
              <a:rPr lang="cs-CZ" dirty="0"/>
              <a:t>na modifikaci chování (potenciálního) pachatele trestné </a:t>
            </a:r>
            <a:r>
              <a:rPr lang="cs-CZ" dirty="0" smtClean="0"/>
              <a:t>činnosti</a:t>
            </a:r>
          </a:p>
          <a:p>
            <a:r>
              <a:rPr lang="cs-CZ" dirty="0" smtClean="0"/>
              <a:t>snaží se humanizovat </a:t>
            </a:r>
            <a:r>
              <a:rPr lang="cs-CZ" dirty="0"/>
              <a:t>ty oblasti společenského života, ve kterém probíhají procesy socializace </a:t>
            </a:r>
            <a:r>
              <a:rPr lang="cs-CZ" dirty="0" smtClean="0"/>
              <a:t>a </a:t>
            </a:r>
            <a:r>
              <a:rPr lang="cs-CZ" dirty="0"/>
              <a:t>sociální integrace jedince (rodina, škola</a:t>
            </a:r>
            <a:r>
              <a:rPr lang="cs-CZ" dirty="0" smtClean="0"/>
              <a:t>, profesní </a:t>
            </a:r>
            <a:r>
              <a:rPr lang="cs-CZ" dirty="0"/>
              <a:t>příprava</a:t>
            </a:r>
            <a:r>
              <a:rPr lang="cs-CZ" dirty="0" smtClean="0"/>
              <a:t>, sféra </a:t>
            </a:r>
            <a:r>
              <a:rPr lang="cs-CZ" dirty="0"/>
              <a:t>volného času apod</a:t>
            </a:r>
            <a:r>
              <a:rPr lang="cs-CZ" dirty="0" smtClean="0"/>
              <a:t>.)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75179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necíleně </a:t>
            </a:r>
            <a:r>
              <a:rPr lang="cs-CZ" dirty="0"/>
              <a:t>orientována </a:t>
            </a:r>
            <a:r>
              <a:rPr lang="cs-CZ" b="1" dirty="0"/>
              <a:t>na celou </a:t>
            </a:r>
            <a:r>
              <a:rPr lang="cs-CZ" b="1" dirty="0" smtClean="0"/>
              <a:t>společnost</a:t>
            </a:r>
            <a:r>
              <a:rPr lang="cs-CZ" dirty="0" smtClean="0"/>
              <a:t>, </a:t>
            </a:r>
            <a:r>
              <a:rPr lang="cs-CZ" dirty="0"/>
              <a:t>spočívá převážně v optimalizaci životních podmínek, </a:t>
            </a:r>
            <a:r>
              <a:rPr lang="cs-CZ" dirty="0" smtClean="0"/>
              <a:t>v </a:t>
            </a:r>
            <a:r>
              <a:rPr lang="cs-CZ" dirty="0"/>
              <a:t>péči o náležité fungování všech </a:t>
            </a:r>
            <a:r>
              <a:rPr lang="cs-CZ" dirty="0" smtClean="0"/>
              <a:t>aktivit</a:t>
            </a:r>
            <a:r>
              <a:rPr lang="cs-CZ" dirty="0"/>
              <a:t>, které vedou k vhodné socializaci jedinců a pozitivnímu rozvoji </a:t>
            </a:r>
            <a:r>
              <a:rPr lang="cs-CZ" dirty="0" smtClean="0"/>
              <a:t>společnosti</a:t>
            </a:r>
          </a:p>
          <a:p>
            <a:r>
              <a:rPr lang="cs-CZ" dirty="0" smtClean="0"/>
              <a:t>zahrnuje </a:t>
            </a:r>
            <a:r>
              <a:rPr lang="cs-CZ" dirty="0"/>
              <a:t>především výchovné, vzdělávací, volnočasové, osvětové a poradenské aktivity zaměřené na nejširší </a:t>
            </a:r>
            <a:r>
              <a:rPr lang="cs-CZ" dirty="0" smtClean="0"/>
              <a:t>veřejnost</a:t>
            </a:r>
          </a:p>
          <a:p>
            <a:r>
              <a:rPr lang="cs-CZ" dirty="0" smtClean="0"/>
              <a:t>zvláštní </a:t>
            </a:r>
            <a:r>
              <a:rPr lang="cs-CZ" dirty="0"/>
              <a:t>pozornost </a:t>
            </a:r>
            <a:r>
              <a:rPr lang="cs-CZ" dirty="0" smtClean="0"/>
              <a:t> - pozitivní </a:t>
            </a:r>
            <a:r>
              <a:rPr lang="cs-CZ" dirty="0"/>
              <a:t>ovlivňování zejména dětí a mládeže (využívání volného času, možnosti sportovního vyžití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Těžiště této prevence je </a:t>
            </a:r>
            <a:r>
              <a:rPr lang="cs-CZ" dirty="0"/>
              <a:t>v rodinách, ve školách a v lokálních společenstvích</a:t>
            </a:r>
          </a:p>
        </p:txBody>
      </p:sp>
    </p:spTree>
    <p:extLst>
      <p:ext uri="{BB962C8B-B14F-4D97-AF65-F5344CB8AC3E}">
        <p14:creationId xmlns:p14="http://schemas.microsoft.com/office/powerpoint/2010/main" xmlns="" val="189959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zabývá </a:t>
            </a:r>
            <a:r>
              <a:rPr lang="cs-CZ" dirty="0"/>
              <a:t>se rizikovými jedinci a skupinami osob, u nichž je </a:t>
            </a:r>
            <a:r>
              <a:rPr lang="cs-CZ" b="1" dirty="0"/>
              <a:t>zvýšená pravděpodobnost</a:t>
            </a:r>
            <a:r>
              <a:rPr lang="cs-CZ" dirty="0"/>
              <a:t>, že se stanou pachateli, nebo oběťmi trestné činnosti (specializovaná sociální péče</a:t>
            </a:r>
            <a:r>
              <a:rPr lang="cs-CZ" dirty="0" smtClean="0"/>
              <a:t>)</a:t>
            </a:r>
          </a:p>
          <a:p>
            <a:r>
              <a:rPr lang="cs-CZ" dirty="0" smtClean="0"/>
              <a:t>orientuje </a:t>
            </a:r>
            <a:r>
              <a:rPr lang="cs-CZ" dirty="0"/>
              <a:t>se na sociálně patologické jevy (např. drogové a alkoholové závislosti, záškoláctví, gamblerství, povalečství, vandalismus, interetnické konflikty, dlouhodobou nezaměstnanost) a příčiny kriminogenních </a:t>
            </a:r>
            <a:r>
              <a:rPr lang="cs-CZ" dirty="0" smtClean="0"/>
              <a:t>situací</a:t>
            </a:r>
          </a:p>
          <a:p>
            <a:r>
              <a:rPr lang="cs-CZ" dirty="0" smtClean="0"/>
              <a:t>zaměřuje </a:t>
            </a:r>
            <a:r>
              <a:rPr lang="cs-CZ" dirty="0"/>
              <a:t>se též na ochranu materiálních hodnot, které jsou častěji objektem zájmu delikventů.</a:t>
            </a:r>
          </a:p>
        </p:txBody>
      </p:sp>
    </p:spTree>
    <p:extLst>
      <p:ext uri="{BB962C8B-B14F-4D97-AF65-F5344CB8AC3E}">
        <p14:creationId xmlns:p14="http://schemas.microsoft.com/office/powerpoint/2010/main" xmlns="" val="34538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177</TotalTime>
  <Words>731</Words>
  <Application>Microsoft Office PowerPoint</Application>
  <PresentationFormat>Předvádění na obrazovce (4:3)</PresentationFormat>
  <Paragraphs>100</Paragraphs>
  <Slides>17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Slunovrat</vt:lpstr>
      <vt:lpstr>Snímek 1</vt:lpstr>
      <vt:lpstr> Prevence kriminality mládeže</vt:lpstr>
      <vt:lpstr>Prevence kriminality a delikvence</vt:lpstr>
      <vt:lpstr>Objekty prevence kriminality: </vt:lpstr>
      <vt:lpstr>Prevence </vt:lpstr>
      <vt:lpstr>Situační prevence</vt:lpstr>
      <vt:lpstr>Sociální prevence</vt:lpstr>
      <vt:lpstr>Primární prevence</vt:lpstr>
      <vt:lpstr>Sekundární prevence</vt:lpstr>
      <vt:lpstr>Terciální prevence</vt:lpstr>
      <vt:lpstr> Prevence viktimnosti a pomoc obětem trestných činů </vt:lpstr>
      <vt:lpstr>Systém prevence kriminality v ČR – 3 úrovně</vt:lpstr>
      <vt:lpstr>Snímek 13</vt:lpstr>
      <vt:lpstr>Snímek 14</vt:lpstr>
      <vt:lpstr> Specifické programy prevence kriminality </vt:lpstr>
      <vt:lpstr>Úkol :</vt:lpstr>
      <vt:lpstr>Zdroje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kriminality mládeže</dc:title>
  <dc:creator>Petra Převrátilová</dc:creator>
  <cp:lastModifiedBy>Dum</cp:lastModifiedBy>
  <cp:revision>14</cp:revision>
  <dcterms:created xsi:type="dcterms:W3CDTF">2014-04-18T12:32:24Z</dcterms:created>
  <dcterms:modified xsi:type="dcterms:W3CDTF">2014-05-13T11:45:38Z</dcterms:modified>
</cp:coreProperties>
</file>