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620" autoAdjust="0"/>
  </p:normalViewPr>
  <p:slideViewPr>
    <p:cSldViewPr>
      <p:cViewPr>
        <p:scale>
          <a:sx n="117" d="100"/>
          <a:sy n="117" d="100"/>
        </p:scale>
        <p:origin x="-1470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0C17-027F-4B39-9747-4B1F6EE0177B}" type="datetimeFigureOut">
              <a:rPr lang="cs-CZ" smtClean="0"/>
              <a:pPr/>
              <a:t>15.10.2016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A2CA-74CD-41FF-8BB6-A3ACA8905D2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0C17-027F-4B39-9747-4B1F6EE0177B}" type="datetimeFigureOut">
              <a:rPr lang="cs-CZ" smtClean="0"/>
              <a:pPr/>
              <a:t>15.10.2016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A2CA-74CD-41FF-8BB6-A3ACA8905D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0C17-027F-4B39-9747-4B1F6EE0177B}" type="datetimeFigureOut">
              <a:rPr lang="cs-CZ" smtClean="0"/>
              <a:pPr/>
              <a:t>15.10.2016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A2CA-74CD-41FF-8BB6-A3ACA8905D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0C17-027F-4B39-9747-4B1F6EE0177B}" type="datetimeFigureOut">
              <a:rPr lang="cs-CZ" smtClean="0"/>
              <a:pPr/>
              <a:t>15.10.2016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A2CA-74CD-41FF-8BB6-A3ACA8905D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0C17-027F-4B39-9747-4B1F6EE0177B}" type="datetimeFigureOut">
              <a:rPr lang="cs-CZ" smtClean="0"/>
              <a:pPr/>
              <a:t>15.10.2016</a:t>
            </a:fld>
            <a:endParaRPr lang="cs-CZ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A2CA-74CD-41FF-8BB6-A3ACA8905D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0C17-027F-4B39-9747-4B1F6EE0177B}" type="datetimeFigureOut">
              <a:rPr lang="cs-CZ" smtClean="0"/>
              <a:pPr/>
              <a:t>15.10.2016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A2CA-74CD-41FF-8BB6-A3ACA8905D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0C17-027F-4B39-9747-4B1F6EE0177B}" type="datetimeFigureOut">
              <a:rPr lang="cs-CZ" smtClean="0"/>
              <a:pPr/>
              <a:t>15.10.2016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A2CA-74CD-41FF-8BB6-A3ACA8905D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0C17-027F-4B39-9747-4B1F6EE0177B}" type="datetimeFigureOut">
              <a:rPr lang="cs-CZ" smtClean="0"/>
              <a:pPr/>
              <a:t>15.10.2016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A2CA-74CD-41FF-8BB6-A3ACA8905D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0C17-027F-4B39-9747-4B1F6EE0177B}" type="datetimeFigureOut">
              <a:rPr lang="cs-CZ" smtClean="0"/>
              <a:pPr/>
              <a:t>15.10.2016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A2CA-74CD-41FF-8BB6-A3ACA8905D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0C17-027F-4B39-9747-4B1F6EE0177B}" type="datetimeFigureOut">
              <a:rPr lang="cs-CZ" smtClean="0"/>
              <a:pPr/>
              <a:t>15.10.2016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A2CA-74CD-41FF-8BB6-A3ACA8905D2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0C17-027F-4B39-9747-4B1F6EE0177B}" type="datetimeFigureOut">
              <a:rPr lang="cs-CZ" smtClean="0"/>
              <a:pPr/>
              <a:t>15.10.2016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A2CA-74CD-41FF-8BB6-A3ACA8905D2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090C17-027F-4B39-9747-4B1F6EE0177B}" type="datetimeFigureOut">
              <a:rPr lang="cs-CZ" smtClean="0"/>
              <a:pPr/>
              <a:t>15.10.2016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FE6A2CA-74CD-41FF-8BB6-A3ACA8905D2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Datum</a:t>
            </a:r>
            <a:r>
              <a:rPr lang="cs-CZ" b="1" i="1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14.5. 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2013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Projekt: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Kvalitní výuka</a:t>
            </a: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Registrační číslo: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CZ.1.07/1.5.00/34.0731</a:t>
            </a: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Číslo DUM: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VY_22_INOVACE_56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	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Jméno autora: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Mgr.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Barbora Studena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Název práce: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Second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conditional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– druhý kondicionál</a:t>
            </a: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Předmět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angličtina</a:t>
            </a: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Ročník: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Časová dotace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minut</a:t>
            </a: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Vzdělávací cíl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Vysvětlení, jak se tvoří v angličtině druhý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kondicionál, jeho procvičení.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Pomůcky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Psací potřeby. 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Poznámka: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Studenti si zapisují gramatiku do svých sešitů. Studenti doplňují věty společně s učitelem. </a:t>
            </a: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Inovace: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Prezentace pomocí PowerPointu je názorná, studenti lépe pochopí, jak se časové věty tvoří. Následně si je mohou procvičit. Audiovizuální zapojení techniky do výuky. </a:t>
            </a:r>
          </a:p>
          <a:p>
            <a:endParaRPr lang="cs-CZ" dirty="0"/>
          </a:p>
        </p:txBody>
      </p:sp>
      <p:pic>
        <p:nvPicPr>
          <p:cNvPr id="1026" name="obrázek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6633"/>
            <a:ext cx="6768752" cy="1476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097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Any</a:t>
            </a:r>
            <a:r>
              <a:rPr lang="cs-CZ" dirty="0"/>
              <a:t> q</a:t>
            </a:r>
            <a:r>
              <a:rPr lang="en-GB" dirty="0" err="1"/>
              <a:t>uestions</a:t>
            </a:r>
            <a:r>
              <a:rPr lang="cs-CZ" dirty="0"/>
              <a:t>?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Použitá literatura</a:t>
            </a:r>
            <a:r>
              <a:rPr lang="en-GB" noProof="0" dirty="0" smtClean="0"/>
              <a:t>:  </a:t>
            </a:r>
            <a:endParaRPr lang="en-GB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SOARS,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Liz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and John: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New 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Headway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Pre-intermediate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Oxford University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Press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Oxford, 2007, ISBN 978-0-19-471585-0. 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MURPHY, Raymond: 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English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Grammar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in Use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Cambridge University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Press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Cambridge, 2004, ISBN 10 0-521-53289-2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766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noProof="0" dirty="0" smtClean="0"/>
              <a:t>Second </a:t>
            </a:r>
            <a:r>
              <a:rPr lang="cs-CZ" noProof="0" dirty="0" err="1" smtClean="0"/>
              <a:t>conditional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noProof="0" dirty="0" smtClean="0"/>
              <a:t>Druhý </a:t>
            </a:r>
            <a:r>
              <a:rPr lang="cs-CZ" b="1" dirty="0" smtClean="0"/>
              <a:t>kondicionál </a:t>
            </a:r>
          </a:p>
          <a:p>
            <a:r>
              <a:rPr lang="cs-CZ" sz="1800" dirty="0" smtClean="0"/>
              <a:t>(</a:t>
            </a:r>
            <a:r>
              <a:rPr lang="cs-CZ" sz="1800" noProof="0" dirty="0" smtClean="0"/>
              <a:t>Podmínka neskutečná)</a:t>
            </a:r>
          </a:p>
          <a:p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2811576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noProof="0" smtClean="0"/>
              <a:t>Použití</a:t>
            </a:r>
            <a:endParaRPr lang="cs-CZ" noProof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noProof="0" smtClean="0"/>
              <a:t>Používáme ho k označení </a:t>
            </a:r>
            <a:r>
              <a:rPr lang="en-GB" b="1" noProof="0" smtClean="0">
                <a:solidFill>
                  <a:srgbClr val="FF0000"/>
                </a:solidFill>
              </a:rPr>
              <a:t>hypotetických</a:t>
            </a:r>
            <a:r>
              <a:rPr lang="en-GB" b="1" noProof="0" smtClean="0"/>
              <a:t> </a:t>
            </a:r>
            <a:r>
              <a:rPr lang="en-GB" noProof="0" smtClean="0">
                <a:solidFill>
                  <a:srgbClr val="FF0000"/>
                </a:solidFill>
              </a:rPr>
              <a:t>věcí/stavů/situací</a:t>
            </a:r>
            <a:r>
              <a:rPr lang="en-GB" noProof="0" smtClean="0"/>
              <a:t> souvisejících s přítomností nebo  budoucností.</a:t>
            </a:r>
          </a:p>
          <a:p>
            <a:r>
              <a:rPr lang="en-GB" noProof="0" smtClean="0"/>
              <a:t>If he was at home, he would help us. </a:t>
            </a:r>
            <a:r>
              <a:rPr lang="en-GB" i="1" noProof="0" smtClean="0"/>
              <a:t>(Kdyby byl doma, pomohl by nám.)</a:t>
            </a:r>
            <a:endParaRPr lang="en-GB" noProof="0" smtClean="0"/>
          </a:p>
          <a:p>
            <a:r>
              <a:rPr lang="en-GB" noProof="0" smtClean="0"/>
              <a:t>If I came home earlier, I would call you. </a:t>
            </a:r>
            <a:r>
              <a:rPr lang="en-GB" i="1" noProof="0" smtClean="0"/>
              <a:t>(Kdybych přišla domů dříve, zavolala bych ti.)</a:t>
            </a:r>
            <a:endParaRPr lang="en-GB" noProof="0" smtClean="0"/>
          </a:p>
          <a:p>
            <a:r>
              <a:rPr lang="en-GB" noProof="0" smtClean="0"/>
              <a:t>If I were you, I wouldn’t watch it. </a:t>
            </a:r>
            <a:r>
              <a:rPr lang="en-GB" i="1" noProof="0" smtClean="0"/>
              <a:t>(Kdybych byl tebou, nedíval bych se na to.)</a:t>
            </a:r>
            <a:endParaRPr lang="en-GB" noProof="0" smtClean="0"/>
          </a:p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04325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Tvoření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noProof="0" smtClean="0"/>
              <a:t>Podmínka (condition)</a:t>
            </a:r>
          </a:p>
          <a:p>
            <a:r>
              <a:rPr lang="en-GB" noProof="0" smtClean="0">
                <a:solidFill>
                  <a:srgbClr val="FF0000"/>
                </a:solidFill>
              </a:rPr>
              <a:t>If + past simple</a:t>
            </a:r>
            <a:endParaRPr lang="en-GB" noProof="0">
              <a:solidFill>
                <a:srgbClr val="FF0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noProof="0" smtClean="0"/>
              <a:t>Výsledek/následek (result)</a:t>
            </a:r>
          </a:p>
          <a:p>
            <a:r>
              <a:rPr lang="en-GB" noProof="0" smtClean="0">
                <a:solidFill>
                  <a:srgbClr val="FF0000"/>
                </a:solidFill>
              </a:rPr>
              <a:t>Would + inf. bez to</a:t>
            </a:r>
            <a:endParaRPr lang="en-GB" noProof="0">
              <a:solidFill>
                <a:srgbClr val="FF0000"/>
              </a:solidFill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281610"/>
              </p:ext>
            </p:extLst>
          </p:nvPr>
        </p:nvGraphicFramePr>
        <p:xfrm>
          <a:off x="899592" y="3789040"/>
          <a:ext cx="7067127" cy="1131570"/>
        </p:xfrm>
        <a:graphic>
          <a:graphicData uri="http://schemas.openxmlformats.org/drawingml/2006/table">
            <a:tbl>
              <a:tblPr firstRow="1">
                <a:tableStyleId>{3C2FFA5D-87B4-456A-9821-1D502468CF0F}</a:tableStyleId>
              </a:tblPr>
              <a:tblGrid>
                <a:gridCol w="2355709"/>
                <a:gridCol w="2355709"/>
                <a:gridCol w="2355709"/>
              </a:tblGrid>
              <a:tr h="371143">
                <a:tc>
                  <a:txBody>
                    <a:bodyPr/>
                    <a:lstStyle/>
                    <a:p>
                      <a:r>
                        <a:rPr lang="cs-CZ" sz="1600" dirty="0"/>
                        <a:t>IF</a:t>
                      </a:r>
                      <a:endParaRPr lang="cs-CZ" sz="1600" dirty="0">
                        <a:solidFill>
                          <a:srgbClr val="002060"/>
                        </a:solidFill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r>
                        <a:rPr lang="cs-CZ" sz="1600"/>
                        <a:t>condition</a:t>
                      </a:r>
                      <a:endParaRPr lang="cs-CZ" sz="1600">
                        <a:solidFill>
                          <a:srgbClr val="002060"/>
                        </a:solidFill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r>
                        <a:rPr lang="cs-CZ" sz="1600" dirty="0" err="1"/>
                        <a:t>result</a:t>
                      </a:r>
                      <a:endParaRPr lang="cs-CZ" sz="1600" dirty="0">
                        <a:solidFill>
                          <a:srgbClr val="002060"/>
                        </a:solidFill>
                      </a:endParaRPr>
                    </a:p>
                  </a:txBody>
                  <a:tcPr marL="66675" marR="66675" marT="66675" marB="66675" anchor="ctr"/>
                </a:tc>
              </a:tr>
              <a:tr h="371143">
                <a:tc>
                  <a:txBody>
                    <a:bodyPr/>
                    <a:lstStyle/>
                    <a:p>
                      <a:r>
                        <a:rPr lang="cs-CZ" sz="1600" dirty="0"/>
                        <a:t> 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r>
                        <a:rPr lang="cs-CZ" sz="1600"/>
                        <a:t>past simple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r>
                        <a:rPr lang="cs-CZ" sz="1600"/>
                        <a:t>WOULD + base verb</a:t>
                      </a:r>
                    </a:p>
                  </a:txBody>
                  <a:tcPr marL="66675" marR="66675" marT="66675" marB="66675" anchor="ctr"/>
                </a:tc>
              </a:tr>
              <a:tr h="371143"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If</a:t>
                      </a:r>
                      <a:r>
                        <a:rPr lang="cs-CZ" sz="1600" dirty="0" smtClean="0"/>
                        <a:t> (pokud, jestliže)</a:t>
                      </a:r>
                      <a:endParaRPr lang="cs-CZ" sz="1600" dirty="0"/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r>
                        <a:rPr lang="cs-CZ" sz="1600"/>
                        <a:t>I won the lottery</a:t>
                      </a: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 would buy a car.</a:t>
                      </a:r>
                    </a:p>
                  </a:txBody>
                  <a:tcPr marL="66675" marR="66675" marT="66675" marB="6667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721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400" noProof="0" smtClean="0">
                <a:solidFill>
                  <a:srgbClr val="FFC000"/>
                </a:solidFill>
              </a:rPr>
              <a:t>It is up to you what sentence you put at first place. </a:t>
            </a:r>
            <a:br>
              <a:rPr lang="en-GB" sz="2400" noProof="0" smtClean="0">
                <a:solidFill>
                  <a:srgbClr val="FFC000"/>
                </a:solidFill>
              </a:rPr>
            </a:br>
            <a:r>
              <a:rPr lang="en-GB" sz="1800" noProof="0" smtClean="0"/>
              <a:t>If the sentence starting with if comes as the second, there is no comma (čárka) between the sentences.</a:t>
            </a:r>
            <a:endParaRPr lang="en-GB" sz="1800" noProof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96554490"/>
              </p:ext>
            </p:extLst>
          </p:nvPr>
        </p:nvGraphicFramePr>
        <p:xfrm>
          <a:off x="1187624" y="1844824"/>
          <a:ext cx="6408711" cy="1831120"/>
        </p:xfrm>
        <a:graphic>
          <a:graphicData uri="http://schemas.openxmlformats.org/drawingml/2006/table">
            <a:tbl>
              <a:tblPr firstRow="1">
                <a:tableStyleId>{3C2FFA5D-87B4-456A-9821-1D502468CF0F}</a:tableStyleId>
              </a:tblPr>
              <a:tblGrid>
                <a:gridCol w="2136237"/>
                <a:gridCol w="2136237"/>
                <a:gridCol w="2136237"/>
              </a:tblGrid>
              <a:tr h="175872">
                <a:tc>
                  <a:txBody>
                    <a:bodyPr/>
                    <a:lstStyle/>
                    <a:p>
                      <a:r>
                        <a:rPr lang="cs-CZ" sz="1400" dirty="0"/>
                        <a:t>IF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 marL="32720" marR="32720" marT="32720" marB="32720" anchor="ctr"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condition</a:t>
                      </a:r>
                      <a:endParaRPr lang="cs-CZ" sz="1400">
                        <a:solidFill>
                          <a:srgbClr val="FF0000"/>
                        </a:solidFill>
                      </a:endParaRPr>
                    </a:p>
                  </a:txBody>
                  <a:tcPr marL="32720" marR="32720" marT="32720" marB="32720" anchor="ctr"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result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 marL="32720" marR="32720" marT="32720" marB="32720" anchor="ctr"/>
                </a:tc>
              </a:tr>
              <a:tr h="310464">
                <a:tc>
                  <a:txBody>
                    <a:bodyPr/>
                    <a:lstStyle/>
                    <a:p>
                      <a:r>
                        <a:rPr lang="cs-CZ" sz="1400"/>
                        <a:t> </a:t>
                      </a:r>
                    </a:p>
                  </a:txBody>
                  <a:tcPr marL="32720" marR="32720" marT="32720" marB="32720" anchor="ctr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past </a:t>
                      </a:r>
                      <a:r>
                        <a:rPr lang="cs-CZ" sz="1400" dirty="0" err="1"/>
                        <a:t>simple</a:t>
                      </a:r>
                      <a:endParaRPr lang="cs-CZ" sz="1400" dirty="0"/>
                    </a:p>
                  </a:txBody>
                  <a:tcPr marL="32720" marR="32720" marT="32720" marB="32720" anchor="ctr"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WOULD + base verb</a:t>
                      </a:r>
                    </a:p>
                  </a:txBody>
                  <a:tcPr marL="32720" marR="32720" marT="32720" marB="32720" anchor="ctr"/>
                </a:tc>
              </a:tr>
              <a:tr h="310464">
                <a:tc>
                  <a:txBody>
                    <a:bodyPr/>
                    <a:lstStyle/>
                    <a:p>
                      <a:r>
                        <a:rPr lang="cs-CZ" sz="1400"/>
                        <a:t>If</a:t>
                      </a:r>
                    </a:p>
                  </a:txBody>
                  <a:tcPr marL="32720" marR="32720" marT="32720" marB="32720" anchor="ctr"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I married Mary</a:t>
                      </a:r>
                    </a:p>
                  </a:txBody>
                  <a:tcPr marL="32720" marR="32720" marT="32720" marB="32720" anchor="ctr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I </a:t>
                      </a:r>
                      <a:r>
                        <a:rPr lang="cs-CZ" sz="1400" dirty="0" err="1"/>
                        <a:t>would</a:t>
                      </a:r>
                      <a:r>
                        <a:rPr lang="cs-CZ" sz="1400" dirty="0"/>
                        <a:t> </a:t>
                      </a:r>
                      <a:r>
                        <a:rPr lang="cs-CZ" sz="1400" dirty="0" err="1"/>
                        <a:t>be</a:t>
                      </a:r>
                      <a:r>
                        <a:rPr lang="cs-CZ" sz="1400" dirty="0"/>
                        <a:t> happy.</a:t>
                      </a:r>
                    </a:p>
                  </a:txBody>
                  <a:tcPr marL="32720" marR="32720" marT="32720" marB="32720" anchor="ctr"/>
                </a:tc>
              </a:tr>
              <a:tr h="310464">
                <a:tc>
                  <a:txBody>
                    <a:bodyPr/>
                    <a:lstStyle/>
                    <a:p>
                      <a:r>
                        <a:rPr lang="cs-CZ" sz="1400" dirty="0" err="1"/>
                        <a:t>If</a:t>
                      </a:r>
                      <a:endParaRPr lang="cs-CZ" sz="1400" dirty="0"/>
                    </a:p>
                  </a:txBody>
                  <a:tcPr marL="32720" marR="32720" marT="32720" marB="32720" anchor="ctr"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Ram became rich</a:t>
                      </a:r>
                    </a:p>
                  </a:txBody>
                  <a:tcPr marL="32720" marR="32720" marT="32720" marB="32720" anchor="ctr"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she would marry him.</a:t>
                      </a:r>
                    </a:p>
                  </a:txBody>
                  <a:tcPr marL="32720" marR="32720" marT="32720" marB="32720" anchor="ctr"/>
                </a:tc>
              </a:tr>
              <a:tr h="310464">
                <a:tc>
                  <a:txBody>
                    <a:bodyPr/>
                    <a:lstStyle/>
                    <a:p>
                      <a:r>
                        <a:rPr lang="cs-CZ" sz="1400" dirty="0" err="1"/>
                        <a:t>If</a:t>
                      </a:r>
                      <a:endParaRPr lang="cs-CZ" sz="1400" dirty="0"/>
                    </a:p>
                  </a:txBody>
                  <a:tcPr marL="32720" marR="32720" marT="32720" marB="32720" anchor="ctr"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it snowed next July</a:t>
                      </a:r>
                    </a:p>
                  </a:txBody>
                  <a:tcPr marL="32720" marR="32720" marT="32720" marB="32720" anchor="ctr"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would you be surprised?</a:t>
                      </a:r>
                    </a:p>
                  </a:txBody>
                  <a:tcPr marL="32720" marR="32720" marT="32720" marB="32720" anchor="ctr"/>
                </a:tc>
              </a:tr>
              <a:tr h="310464">
                <a:tc>
                  <a:txBody>
                    <a:bodyPr/>
                    <a:lstStyle/>
                    <a:p>
                      <a:r>
                        <a:rPr lang="cs-CZ" sz="1400"/>
                        <a:t>If</a:t>
                      </a:r>
                    </a:p>
                  </a:txBody>
                  <a:tcPr marL="32720" marR="32720" marT="32720" marB="32720" anchor="ctr"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it snowed next July</a:t>
                      </a:r>
                    </a:p>
                  </a:txBody>
                  <a:tcPr marL="32720" marR="32720" marT="32720" marB="32720" anchor="ctr"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what</a:t>
                      </a:r>
                      <a:r>
                        <a:rPr lang="cs-CZ" sz="1400" dirty="0"/>
                        <a:t> </a:t>
                      </a:r>
                      <a:r>
                        <a:rPr lang="cs-CZ" sz="1400" dirty="0" err="1"/>
                        <a:t>would</a:t>
                      </a:r>
                      <a:r>
                        <a:rPr lang="cs-CZ" sz="1400" dirty="0"/>
                        <a:t> </a:t>
                      </a:r>
                      <a:r>
                        <a:rPr lang="cs-CZ" sz="1400" dirty="0" err="1"/>
                        <a:t>you</a:t>
                      </a:r>
                      <a:r>
                        <a:rPr lang="cs-CZ" sz="1400" dirty="0"/>
                        <a:t> do?</a:t>
                      </a:r>
                    </a:p>
                  </a:txBody>
                  <a:tcPr marL="32720" marR="32720" marT="32720" marB="32720" anchor="ctr"/>
                </a:tc>
              </a:tr>
            </a:tbl>
          </a:graphicData>
        </a:graphic>
      </p:graphicFrame>
      <p:graphicFrame>
        <p:nvGraphicFramePr>
          <p:cNvPr id="6" name="Zástupný symbol pro obsah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51675974"/>
              </p:ext>
            </p:extLst>
          </p:nvPr>
        </p:nvGraphicFramePr>
        <p:xfrm>
          <a:off x="1187624" y="4077074"/>
          <a:ext cx="6408711" cy="2016222"/>
        </p:xfrm>
        <a:graphic>
          <a:graphicData uri="http://schemas.openxmlformats.org/drawingml/2006/table">
            <a:tbl>
              <a:tblPr firstRow="1">
                <a:tableStyleId>{3C2FFA5D-87B4-456A-9821-1D502468CF0F}</a:tableStyleId>
              </a:tblPr>
              <a:tblGrid>
                <a:gridCol w="2136237"/>
                <a:gridCol w="2136237"/>
                <a:gridCol w="2136237"/>
              </a:tblGrid>
              <a:tr h="336037">
                <a:tc>
                  <a:txBody>
                    <a:bodyPr/>
                    <a:lstStyle/>
                    <a:p>
                      <a:r>
                        <a:rPr lang="cs-CZ" sz="1400" dirty="0" err="1"/>
                        <a:t>result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 marL="32720" marR="32720" marT="32720" marB="32720" anchor="ctr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IF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 marL="32720" marR="32720" marT="32720" marB="32720" anchor="ctr"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condition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 marL="32720" marR="32720" marT="32720" marB="32720" anchor="ctr"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cs-CZ" sz="1400" dirty="0"/>
                        <a:t>WOULD + base verb</a:t>
                      </a:r>
                    </a:p>
                  </a:txBody>
                  <a:tcPr marL="32720" marR="32720" marT="32720" marB="32720" anchor="ctr"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 </a:t>
                      </a:r>
                    </a:p>
                  </a:txBody>
                  <a:tcPr marL="32720" marR="32720" marT="32720" marB="32720" anchor="ctr"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past simple</a:t>
                      </a:r>
                    </a:p>
                  </a:txBody>
                  <a:tcPr marL="32720" marR="32720" marT="32720" marB="32720" anchor="ctr"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cs-CZ" sz="1400" dirty="0"/>
                        <a:t>I </a:t>
                      </a:r>
                      <a:r>
                        <a:rPr lang="cs-CZ" sz="1400" dirty="0" err="1"/>
                        <a:t>would</a:t>
                      </a:r>
                      <a:r>
                        <a:rPr lang="cs-CZ" sz="1400" dirty="0"/>
                        <a:t> </a:t>
                      </a:r>
                      <a:r>
                        <a:rPr lang="cs-CZ" sz="1400" dirty="0" err="1"/>
                        <a:t>be</a:t>
                      </a:r>
                      <a:r>
                        <a:rPr lang="cs-CZ" sz="1400" dirty="0"/>
                        <a:t> happy</a:t>
                      </a:r>
                    </a:p>
                  </a:txBody>
                  <a:tcPr marL="32720" marR="32720" marT="32720" marB="32720" anchor="ctr"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if</a:t>
                      </a:r>
                    </a:p>
                  </a:txBody>
                  <a:tcPr marL="32720" marR="32720" marT="32720" marB="32720" anchor="ctr"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I married Mary.</a:t>
                      </a:r>
                    </a:p>
                  </a:txBody>
                  <a:tcPr marL="32720" marR="32720" marT="32720" marB="32720" anchor="ctr"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cs-CZ" sz="1400" dirty="0" err="1"/>
                        <a:t>She</a:t>
                      </a:r>
                      <a:r>
                        <a:rPr lang="cs-CZ" sz="1400" dirty="0"/>
                        <a:t> </a:t>
                      </a:r>
                      <a:r>
                        <a:rPr lang="cs-CZ" sz="1400" dirty="0" err="1"/>
                        <a:t>would</a:t>
                      </a:r>
                      <a:r>
                        <a:rPr lang="cs-CZ" sz="1400" dirty="0"/>
                        <a:t> </a:t>
                      </a:r>
                      <a:r>
                        <a:rPr lang="cs-CZ" sz="1400" dirty="0" err="1"/>
                        <a:t>marry</a:t>
                      </a:r>
                      <a:r>
                        <a:rPr lang="cs-CZ" sz="1400" dirty="0"/>
                        <a:t> </a:t>
                      </a:r>
                      <a:r>
                        <a:rPr lang="cs-CZ" sz="1400" dirty="0" err="1"/>
                        <a:t>Ram</a:t>
                      </a:r>
                      <a:endParaRPr lang="cs-CZ" sz="1400" dirty="0"/>
                    </a:p>
                  </a:txBody>
                  <a:tcPr marL="32720" marR="32720" marT="32720" marB="32720" anchor="ctr"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if</a:t>
                      </a:r>
                    </a:p>
                  </a:txBody>
                  <a:tcPr marL="32720" marR="32720" marT="32720" marB="32720" anchor="ctr"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he became rich.</a:t>
                      </a:r>
                    </a:p>
                  </a:txBody>
                  <a:tcPr marL="32720" marR="32720" marT="32720" marB="32720" anchor="ctr"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cs-CZ" sz="1400"/>
                        <a:t>Would you be surprised</a:t>
                      </a:r>
                    </a:p>
                  </a:txBody>
                  <a:tcPr marL="32720" marR="32720" marT="32720" marB="32720" anchor="ctr"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if</a:t>
                      </a:r>
                    </a:p>
                  </a:txBody>
                  <a:tcPr marL="32720" marR="32720" marT="32720" marB="32720" anchor="ctr"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it snowed next July?</a:t>
                      </a:r>
                    </a:p>
                  </a:txBody>
                  <a:tcPr marL="32720" marR="32720" marT="32720" marB="32720" anchor="ctr"/>
                </a:tc>
              </a:tr>
              <a:tr h="336037">
                <a:tc>
                  <a:txBody>
                    <a:bodyPr/>
                    <a:lstStyle/>
                    <a:p>
                      <a:r>
                        <a:rPr lang="cs-CZ" sz="1400"/>
                        <a:t>What would you do</a:t>
                      </a:r>
                    </a:p>
                  </a:txBody>
                  <a:tcPr marL="32720" marR="32720" marT="32720" marB="32720" anchor="ctr"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if</a:t>
                      </a:r>
                    </a:p>
                  </a:txBody>
                  <a:tcPr marL="32720" marR="32720" marT="32720" marB="32720" anchor="ctr"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it</a:t>
                      </a:r>
                      <a:r>
                        <a:rPr lang="cs-CZ" sz="1400" dirty="0"/>
                        <a:t> </a:t>
                      </a:r>
                      <a:r>
                        <a:rPr lang="cs-CZ" sz="1400" dirty="0" err="1"/>
                        <a:t>snowed</a:t>
                      </a:r>
                      <a:r>
                        <a:rPr lang="cs-CZ" sz="1400" dirty="0"/>
                        <a:t> </a:t>
                      </a:r>
                      <a:r>
                        <a:rPr lang="cs-CZ" sz="1400" dirty="0" err="1"/>
                        <a:t>next</a:t>
                      </a:r>
                      <a:r>
                        <a:rPr lang="cs-CZ" sz="1400" dirty="0"/>
                        <a:t> July?</a:t>
                      </a:r>
                    </a:p>
                  </a:txBody>
                  <a:tcPr marL="32720" marR="32720" marT="32720" marB="3272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18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noProof="0" smtClean="0"/>
              <a:t>Some more information</a:t>
            </a:r>
            <a:endParaRPr lang="en-GB" sz="3200" noProof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2000" noProof="0" smtClean="0"/>
              <a:t>Někdy můžeme použít: </a:t>
            </a:r>
            <a:r>
              <a:rPr lang="en-GB" sz="2000" b="1" noProof="0" smtClean="0">
                <a:solidFill>
                  <a:srgbClr val="FF0000"/>
                </a:solidFill>
              </a:rPr>
              <a:t>should, could </a:t>
            </a:r>
            <a:r>
              <a:rPr lang="en-GB" sz="2000" noProof="0" smtClean="0"/>
              <a:t>or </a:t>
            </a:r>
            <a:r>
              <a:rPr lang="en-GB" sz="2000" b="1" noProof="0" smtClean="0">
                <a:solidFill>
                  <a:srgbClr val="FF0000"/>
                </a:solidFill>
              </a:rPr>
              <a:t>might</a:t>
            </a:r>
            <a:r>
              <a:rPr lang="en-GB" sz="2000" noProof="0" smtClean="0"/>
              <a:t>  místo  </a:t>
            </a:r>
            <a:r>
              <a:rPr lang="en-GB" sz="2000" b="1" noProof="0" smtClean="0">
                <a:solidFill>
                  <a:srgbClr val="FFC000"/>
                </a:solidFill>
              </a:rPr>
              <a:t>would</a:t>
            </a:r>
            <a:r>
              <a:rPr lang="en-GB" sz="2000" b="1" noProof="0" smtClean="0"/>
              <a:t>.</a:t>
            </a:r>
          </a:p>
          <a:p>
            <a:endParaRPr lang="en-GB" sz="2000" b="1" noProof="0" smtClean="0"/>
          </a:p>
          <a:p>
            <a:endParaRPr lang="en-GB" sz="2000" b="1" noProof="0" smtClean="0"/>
          </a:p>
          <a:p>
            <a:endParaRPr lang="en-GB" sz="2000" b="1" noProof="0" smtClean="0"/>
          </a:p>
          <a:p>
            <a:endParaRPr lang="en-GB" sz="2000" b="1" noProof="0" smtClean="0"/>
          </a:p>
          <a:p>
            <a:r>
              <a:rPr lang="en-GB" sz="2000" noProof="0" smtClean="0"/>
              <a:t>Ve vedlejší větě podmínkové se často používá tvar slovesa be </a:t>
            </a:r>
            <a:r>
              <a:rPr lang="en-GB" sz="2000" noProof="0" smtClean="0">
                <a:solidFill>
                  <a:srgbClr val="FF0000"/>
                </a:solidFill>
              </a:rPr>
              <a:t>WERE</a:t>
            </a:r>
            <a:r>
              <a:rPr lang="en-GB" sz="2000" noProof="0" smtClean="0"/>
              <a:t> i pro první a třetí osobu jednotného čísla. POZOR!!! Slovní spojení – </a:t>
            </a:r>
            <a:r>
              <a:rPr lang="en-GB" sz="2000" noProof="0" smtClean="0">
                <a:solidFill>
                  <a:srgbClr val="FFC000"/>
                </a:solidFill>
              </a:rPr>
              <a:t>IF I WERE YOU </a:t>
            </a:r>
            <a:r>
              <a:rPr lang="en-GB" sz="2000" noProof="0" smtClean="0"/>
              <a:t>= být tebou – je ustálené.</a:t>
            </a:r>
            <a:endParaRPr lang="en-GB" sz="2000" noProof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1800" b="1" noProof="0" smtClean="0"/>
              <a:t>For example: </a:t>
            </a:r>
          </a:p>
          <a:p>
            <a:r>
              <a:rPr lang="en-GB" sz="1800" noProof="0" smtClean="0"/>
              <a:t>If I won a million dollars, I </a:t>
            </a:r>
            <a:r>
              <a:rPr lang="en-GB" sz="1800" b="1" noProof="0" smtClean="0">
                <a:solidFill>
                  <a:srgbClr val="FF0000"/>
                </a:solidFill>
              </a:rPr>
              <a:t>could</a:t>
            </a:r>
            <a:r>
              <a:rPr lang="en-GB" sz="1800" noProof="0" smtClean="0"/>
              <a:t> stop working.</a:t>
            </a:r>
          </a:p>
          <a:p>
            <a:r>
              <a:rPr lang="en-GB" sz="1800" noProof="0" smtClean="0"/>
              <a:t>If there was any problem, we </a:t>
            </a:r>
            <a:r>
              <a:rPr lang="en-GB" sz="1800" b="1" noProof="0" smtClean="0">
                <a:solidFill>
                  <a:srgbClr val="FF0000"/>
                </a:solidFill>
              </a:rPr>
              <a:t>might</a:t>
            </a:r>
            <a:r>
              <a:rPr lang="en-GB" sz="1800" noProof="0" smtClean="0"/>
              <a:t> complain…</a:t>
            </a:r>
          </a:p>
          <a:p>
            <a:endParaRPr lang="en-GB" sz="1800" noProof="0" smtClean="0"/>
          </a:p>
          <a:p>
            <a:endParaRPr lang="en-GB" sz="1800" noProof="0" smtClean="0"/>
          </a:p>
          <a:p>
            <a:r>
              <a:rPr lang="en-GB" sz="1800" b="1" noProof="0" smtClean="0"/>
              <a:t>For example: </a:t>
            </a:r>
          </a:p>
          <a:p>
            <a:r>
              <a:rPr lang="en-GB" sz="1800" noProof="0" smtClean="0"/>
              <a:t>If I was taller = </a:t>
            </a:r>
            <a:r>
              <a:rPr lang="en-GB" sz="1800" noProof="0" smtClean="0">
                <a:solidFill>
                  <a:srgbClr val="FFC000"/>
                </a:solidFill>
              </a:rPr>
              <a:t>If I were taller</a:t>
            </a:r>
          </a:p>
          <a:p>
            <a:r>
              <a:rPr lang="en-GB" sz="1800" noProof="0" smtClean="0"/>
              <a:t>If I were at </a:t>
            </a:r>
            <a:r>
              <a:rPr lang="cs-CZ" sz="1800" noProof="0"/>
              <a:t>h</a:t>
            </a:r>
            <a:r>
              <a:rPr lang="en-GB" sz="1800" noProof="0" smtClean="0"/>
              <a:t>ome, I would be much happier.</a:t>
            </a:r>
            <a:endParaRPr lang="en-GB" sz="1800" noProof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42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noProof="0" smtClean="0"/>
              <a:t>To sum up</a:t>
            </a:r>
            <a:endParaRPr lang="en-GB" noProof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noProof="0" smtClean="0"/>
              <a:t>Second Conditional is in fact un unreal possibility or dream</a:t>
            </a:r>
            <a:endParaRPr lang="en-GB" noProof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noProof="0" smtClean="0"/>
              <a:t>We are thinking about a future condition as in the first conditional.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0716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Practice of the second conditional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1800" noProof="0" dirty="0" smtClean="0"/>
              <a:t>Finish the sentences on your own:</a:t>
            </a:r>
          </a:p>
          <a:p>
            <a:r>
              <a:rPr lang="en-GB" sz="1800" noProof="0" dirty="0" smtClean="0"/>
              <a:t>1. If I had a rich husband,…</a:t>
            </a:r>
          </a:p>
          <a:p>
            <a:r>
              <a:rPr lang="en-GB" sz="1800" noProof="0" dirty="0" smtClean="0"/>
              <a:t>2. If my English was fluent,…</a:t>
            </a:r>
          </a:p>
          <a:p>
            <a:r>
              <a:rPr lang="en-GB" sz="1800" noProof="0" dirty="0" smtClean="0"/>
              <a:t>3. If there were no wars on the Earth,..</a:t>
            </a:r>
          </a:p>
          <a:p>
            <a:r>
              <a:rPr lang="en-GB" sz="1800" noProof="0" dirty="0" smtClean="0"/>
              <a:t>4. If you ate more fruit,…</a:t>
            </a:r>
          </a:p>
          <a:p>
            <a:r>
              <a:rPr lang="en-GB" sz="1800" noProof="0" dirty="0" smtClean="0"/>
              <a:t>5. If my sister was a lesbian,…</a:t>
            </a:r>
          </a:p>
          <a:p>
            <a:r>
              <a:rPr lang="en-GB" sz="1800" noProof="0" dirty="0" smtClean="0"/>
              <a:t>6. If I found a packet of cigarettes,..</a:t>
            </a:r>
          </a:p>
          <a:p>
            <a:endParaRPr lang="en-GB" sz="1800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sz="1800" noProof="0" smtClean="0"/>
          </a:p>
          <a:p>
            <a:r>
              <a:rPr lang="en-GB" sz="1800" noProof="0" smtClean="0"/>
              <a:t>I would live like a queen.</a:t>
            </a:r>
          </a:p>
          <a:p>
            <a:r>
              <a:rPr lang="en-GB" sz="1800" noProof="0" smtClean="0"/>
              <a:t>I would…………………..</a:t>
            </a:r>
          </a:p>
          <a:p>
            <a:endParaRPr lang="en-GB" sz="1800" noProof="0" smtClean="0"/>
          </a:p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10587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noProof="0" dirty="0" smtClean="0"/>
              <a:t>Questions: </a:t>
            </a:r>
            <a:r>
              <a:rPr lang="en-GB" sz="2700" noProof="0" dirty="0" smtClean="0">
                <a:solidFill>
                  <a:srgbClr val="FF0000"/>
                </a:solidFill>
              </a:rPr>
              <a:t>What would you do if…?</a:t>
            </a:r>
            <a:r>
              <a:rPr lang="en-GB" sz="2700" noProof="0" dirty="0" smtClean="0"/>
              <a:t/>
            </a:r>
            <a:br>
              <a:rPr lang="en-GB" sz="2700" noProof="0" dirty="0" smtClean="0"/>
            </a:br>
            <a:endParaRPr lang="en-GB" sz="2700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1800" noProof="0" smtClean="0"/>
              <a:t>What would you do if you found a spider in your bag?</a:t>
            </a:r>
          </a:p>
          <a:p>
            <a:r>
              <a:rPr lang="en-GB" sz="1800" noProof="0" smtClean="0"/>
              <a:t>What would you do if you met your favourit singer in person?</a:t>
            </a:r>
          </a:p>
          <a:p>
            <a:r>
              <a:rPr lang="en-GB" sz="1800" noProof="0" smtClean="0"/>
              <a:t>What would you do if you were asked to go to space? Would you accept or refuse the offer?</a:t>
            </a:r>
          </a:p>
          <a:p>
            <a:r>
              <a:rPr lang="en-GB" sz="1800" noProof="0" smtClean="0"/>
              <a:t>What would you watch on TV if you were at home?</a:t>
            </a:r>
          </a:p>
          <a:p>
            <a:r>
              <a:rPr lang="en-GB" sz="1800" noProof="0" smtClean="0"/>
              <a:t>What would you……………….if ………………………….?</a:t>
            </a:r>
            <a:endParaRPr lang="en-GB" sz="1800" noProof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1800" noProof="0" smtClean="0">
                <a:solidFill>
                  <a:srgbClr val="FF0000"/>
                </a:solidFill>
              </a:rPr>
              <a:t>I would </a:t>
            </a:r>
            <a:r>
              <a:rPr lang="en-GB" sz="1800" noProof="0" smtClean="0"/>
              <a:t>probably/definitely scream.</a:t>
            </a:r>
          </a:p>
          <a:p>
            <a:r>
              <a:rPr lang="en-GB" sz="1800" noProof="0" smtClean="0">
                <a:solidFill>
                  <a:srgbClr val="FF0000"/>
                </a:solidFill>
              </a:rPr>
              <a:t>I wouldn‘t </a:t>
            </a:r>
            <a:r>
              <a:rPr lang="en-GB" sz="1800" noProof="0" smtClean="0"/>
              <a:t>be frightened, I would také it out from my bag with my proper hands.</a:t>
            </a:r>
          </a:p>
          <a:p>
            <a:endParaRPr lang="en-GB" sz="1800" noProof="0"/>
          </a:p>
        </p:txBody>
      </p:sp>
    </p:spTree>
    <p:extLst>
      <p:ext uri="{BB962C8B-B14F-4D97-AF65-F5344CB8AC3E}">
        <p14:creationId xmlns:p14="http://schemas.microsoft.com/office/powerpoint/2010/main" val="59159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šky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669</TotalTime>
  <Words>588</Words>
  <Application>Microsoft Office PowerPoint</Application>
  <PresentationFormat>Předvádění na obrazovce (4:3)</PresentationFormat>
  <Paragraphs>125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Došky</vt:lpstr>
      <vt:lpstr>Prezentace aplikace PowerPoint</vt:lpstr>
      <vt:lpstr>Second conditional</vt:lpstr>
      <vt:lpstr>Použití</vt:lpstr>
      <vt:lpstr>Tvoření</vt:lpstr>
      <vt:lpstr>It is up to you what sentence you put at first place.  If the sentence starting with if comes as the second, there is no comma (čárka) between the sentences.</vt:lpstr>
      <vt:lpstr>Some more information</vt:lpstr>
      <vt:lpstr>To sum up</vt:lpstr>
      <vt:lpstr>Practice of the second conditional</vt:lpstr>
      <vt:lpstr>Questions: What would you do if…? </vt:lpstr>
      <vt:lpstr>Any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 conditional</dc:title>
  <dc:creator>Bára Studená</dc:creator>
  <cp:lastModifiedBy>Šíbová</cp:lastModifiedBy>
  <cp:revision>20</cp:revision>
  <dcterms:created xsi:type="dcterms:W3CDTF">2013-05-05T12:07:40Z</dcterms:created>
  <dcterms:modified xsi:type="dcterms:W3CDTF">2016-10-15T11:35:22Z</dcterms:modified>
</cp:coreProperties>
</file>