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70" r:id="rId7"/>
    <p:sldId id="268" r:id="rId8"/>
    <p:sldId id="269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B6705-9AD9-492F-BC7F-290BF935B7A7}" type="datetimeFigureOut">
              <a:rPr lang="cs-CZ" smtClean="0"/>
              <a:pPr/>
              <a:t>21. 5. 2014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6832-7A58-405E-B975-F9C8AB31F9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B6705-9AD9-492F-BC7F-290BF935B7A7}" type="datetimeFigureOut">
              <a:rPr lang="cs-CZ" smtClean="0"/>
              <a:pPr/>
              <a:t>21. 5. 2014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6832-7A58-405E-B975-F9C8AB31F9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B6705-9AD9-492F-BC7F-290BF935B7A7}" type="datetimeFigureOut">
              <a:rPr lang="cs-CZ" smtClean="0"/>
              <a:pPr/>
              <a:t>21. 5. 2014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6832-7A58-405E-B975-F9C8AB31F9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B6705-9AD9-492F-BC7F-290BF935B7A7}" type="datetimeFigureOut">
              <a:rPr lang="cs-CZ" smtClean="0"/>
              <a:pPr/>
              <a:t>21. 5. 2014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6832-7A58-405E-B975-F9C8AB31F9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B6705-9AD9-492F-BC7F-290BF935B7A7}" type="datetimeFigureOut">
              <a:rPr lang="cs-CZ" smtClean="0"/>
              <a:pPr/>
              <a:t>21. 5. 2014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6832-7A58-405E-B975-F9C8AB31F9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B6705-9AD9-492F-BC7F-290BF935B7A7}" type="datetimeFigureOut">
              <a:rPr lang="cs-CZ" smtClean="0"/>
              <a:pPr/>
              <a:t>21. 5. 2014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6832-7A58-405E-B975-F9C8AB31F9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B6705-9AD9-492F-BC7F-290BF935B7A7}" type="datetimeFigureOut">
              <a:rPr lang="cs-CZ" smtClean="0"/>
              <a:pPr/>
              <a:t>21. 5. 2014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6832-7A58-405E-B975-F9C8AB31F9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B6705-9AD9-492F-BC7F-290BF935B7A7}" type="datetimeFigureOut">
              <a:rPr lang="cs-CZ" smtClean="0"/>
              <a:pPr/>
              <a:t>21. 5. 2014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6832-7A58-405E-B975-F9C8AB31F9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B6705-9AD9-492F-BC7F-290BF935B7A7}" type="datetimeFigureOut">
              <a:rPr lang="cs-CZ" smtClean="0"/>
              <a:pPr/>
              <a:t>21. 5. 2014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6832-7A58-405E-B975-F9C8AB31F9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B6705-9AD9-492F-BC7F-290BF935B7A7}" type="datetimeFigureOut">
              <a:rPr lang="cs-CZ" smtClean="0"/>
              <a:pPr/>
              <a:t>21. 5. 2014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6832-7A58-405E-B975-F9C8AB31F9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B6705-9AD9-492F-BC7F-290BF935B7A7}" type="datetimeFigureOut">
              <a:rPr lang="cs-CZ" smtClean="0"/>
              <a:pPr/>
              <a:t>21. 5. 2014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6832-7A58-405E-B975-F9C8AB31F9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B6705-9AD9-492F-BC7F-290BF935B7A7}" type="datetimeFigureOut">
              <a:rPr lang="cs-CZ" smtClean="0"/>
              <a:pPr/>
              <a:t>21. 5. 2014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F6832-7A58-405E-B975-F9C8AB31F96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C%C3%ADrkev_Je%C5%BE%C3%AD%C5%A1e_Krista_Svat%C3%BDch_posledn%C3%ADch_dn%C5%AF#mediaviewer/Soubor:USVA_headstone_emb-11.svg" TargetMode="External"/><Relationship Id="rId2" Type="http://schemas.openxmlformats.org/officeDocument/2006/relationships/hyperlink" Target="http://fatym.com/view.php?nazevclanku=kdyz-vas-oslovi-svedkove-jehovovi&amp;cisloclanku=201105007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4929198"/>
            <a:ext cx="6086475" cy="15573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470025"/>
          </a:xfrm>
        </p:spPr>
        <p:txBody>
          <a:bodyPr/>
          <a:lstStyle/>
          <a:p>
            <a:r>
              <a:rPr lang="cs-CZ" b="1" dirty="0"/>
              <a:t>DUM - Digitální Učební Materiál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00100" y="2571744"/>
            <a:ext cx="7215238" cy="4000528"/>
          </a:xfrm>
        </p:spPr>
        <p:txBody>
          <a:bodyPr>
            <a:normAutofit lnSpcReduction="10000"/>
          </a:bodyPr>
          <a:lstStyle/>
          <a:p>
            <a:endParaRPr lang="cs-CZ" sz="800" dirty="0" smtClean="0"/>
          </a:p>
          <a:p>
            <a:endParaRPr lang="cs-CZ" sz="800" dirty="0"/>
          </a:p>
          <a:p>
            <a:endParaRPr lang="cs-CZ" sz="800" dirty="0" smtClean="0"/>
          </a:p>
          <a:p>
            <a:endParaRPr lang="cs-CZ" sz="800" dirty="0"/>
          </a:p>
          <a:p>
            <a:endParaRPr lang="cs-CZ" sz="800" dirty="0" smtClean="0"/>
          </a:p>
          <a:p>
            <a:endParaRPr lang="cs-CZ" sz="800" dirty="0"/>
          </a:p>
          <a:p>
            <a:endParaRPr lang="cs-CZ" sz="800" dirty="0" smtClean="0"/>
          </a:p>
          <a:p>
            <a:endParaRPr lang="cs-CZ" sz="800" dirty="0"/>
          </a:p>
          <a:p>
            <a:endParaRPr lang="cs-CZ" sz="800" dirty="0" smtClean="0"/>
          </a:p>
          <a:p>
            <a:endParaRPr lang="cs-CZ" sz="800" dirty="0"/>
          </a:p>
          <a:p>
            <a:endParaRPr lang="cs-CZ" sz="800" dirty="0" smtClean="0"/>
          </a:p>
          <a:p>
            <a:endParaRPr lang="cs-CZ" sz="800" dirty="0"/>
          </a:p>
          <a:p>
            <a:endParaRPr lang="cs-CZ" sz="800" dirty="0" smtClean="0"/>
          </a:p>
          <a:p>
            <a:endParaRPr lang="cs-CZ" sz="800" dirty="0"/>
          </a:p>
          <a:p>
            <a:endParaRPr lang="cs-CZ" sz="800" dirty="0" smtClean="0"/>
          </a:p>
          <a:p>
            <a:endParaRPr lang="cs-CZ" sz="800" dirty="0" smtClean="0"/>
          </a:p>
          <a:p>
            <a:endParaRPr lang="cs-CZ" sz="800" dirty="0"/>
          </a:p>
          <a:p>
            <a:endParaRPr lang="cs-CZ" sz="800" dirty="0" smtClean="0"/>
          </a:p>
          <a:p>
            <a:endParaRPr lang="cs-CZ" sz="800" dirty="0"/>
          </a:p>
          <a:p>
            <a:endParaRPr lang="cs-CZ" sz="800" dirty="0" smtClean="0"/>
          </a:p>
          <a:p>
            <a:endParaRPr lang="cs-CZ" sz="800" dirty="0"/>
          </a:p>
          <a:p>
            <a:endParaRPr lang="cs-CZ" sz="800" dirty="0" smtClean="0"/>
          </a:p>
          <a:p>
            <a:endParaRPr lang="cs-CZ" sz="800" dirty="0"/>
          </a:p>
          <a:p>
            <a:endParaRPr lang="cs-CZ" sz="800" dirty="0" smtClean="0"/>
          </a:p>
          <a:p>
            <a:endParaRPr lang="cs-CZ" sz="800" dirty="0"/>
          </a:p>
          <a:p>
            <a:endParaRPr lang="cs-CZ" sz="800" dirty="0" smtClean="0"/>
          </a:p>
          <a:p>
            <a:endParaRPr lang="cs-CZ" sz="800" dirty="0"/>
          </a:p>
          <a:p>
            <a:endParaRPr lang="cs-CZ" sz="800" dirty="0" smtClean="0"/>
          </a:p>
          <a:p>
            <a:r>
              <a:rPr lang="cs-CZ" sz="800" dirty="0" smtClean="0"/>
              <a:t>Tento </a:t>
            </a:r>
            <a:r>
              <a:rPr lang="cs-CZ" sz="800" dirty="0"/>
              <a:t>projekt je spolufinancován Evropským sociálním fondem a státním rozpočtem České republiky.</a:t>
            </a:r>
          </a:p>
          <a:p>
            <a:endParaRPr lang="cs-CZ" dirty="0"/>
          </a:p>
        </p:txBody>
      </p:sp>
      <p:pic>
        <p:nvPicPr>
          <p:cNvPr id="4" name="Obrázek 3" descr="C:\Users\Maruška\Desktop\logo_barevn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1785926"/>
            <a:ext cx="16573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1214414" y="2786058"/>
            <a:ext cx="68580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000" b="1" dirty="0" smtClean="0"/>
              <a:t>Registrační číslo: </a:t>
            </a:r>
            <a:r>
              <a:rPr lang="cs-CZ" sz="2000" dirty="0" smtClean="0"/>
              <a:t>CZ.1.07/1.5.00/34.1012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b="1" dirty="0" smtClean="0"/>
              <a:t>Šablona:</a:t>
            </a:r>
            <a:r>
              <a:rPr lang="cs-CZ" dirty="0" smtClean="0"/>
              <a:t> III/2                                                         </a:t>
            </a:r>
            <a:r>
              <a:rPr lang="cs-CZ" b="1" dirty="0" smtClean="0"/>
              <a:t>Sada</a:t>
            </a:r>
            <a:r>
              <a:rPr lang="cs-CZ" b="1" dirty="0" smtClean="0"/>
              <a:t>: A3_08</a:t>
            </a:r>
            <a:endParaRPr lang="cs-CZ" b="1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b="1" dirty="0" smtClean="0"/>
              <a:t>Datum ověření ve výuce:                                     Třída: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DUM - Digitální Učební Materiál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Obor vzdělání:</a:t>
            </a:r>
          </a:p>
          <a:p>
            <a:pPr>
              <a:buNone/>
            </a:pPr>
            <a:r>
              <a:rPr lang="cs-CZ" b="1" dirty="0" smtClean="0"/>
              <a:t>Předmět: Občanská výchova</a:t>
            </a:r>
          </a:p>
          <a:p>
            <a:pPr>
              <a:buNone/>
            </a:pPr>
            <a:r>
              <a:rPr lang="cs-CZ" b="1" dirty="0" smtClean="0"/>
              <a:t>Ročník:</a:t>
            </a:r>
          </a:p>
          <a:p>
            <a:pPr>
              <a:buNone/>
            </a:pPr>
            <a:r>
              <a:rPr lang="cs-CZ" b="1" dirty="0" smtClean="0"/>
              <a:t>Klíčová slova: sekta, fanatismus, Jehovisté, </a:t>
            </a:r>
            <a:r>
              <a:rPr lang="cs-CZ" b="1" dirty="0" err="1" smtClean="0"/>
              <a:t>Moonisté</a:t>
            </a:r>
            <a:r>
              <a:rPr lang="cs-CZ" b="1" dirty="0" smtClean="0"/>
              <a:t>, Mormoni, </a:t>
            </a:r>
            <a:r>
              <a:rPr lang="cs-CZ" b="1" dirty="0" err="1" smtClean="0"/>
              <a:t>Haré</a:t>
            </a:r>
            <a:r>
              <a:rPr lang="cs-CZ" b="1" dirty="0" smtClean="0"/>
              <a:t> Kršna</a:t>
            </a:r>
          </a:p>
          <a:p>
            <a:pPr>
              <a:buNone/>
            </a:pPr>
            <a:r>
              <a:rPr lang="cs-CZ" b="1" dirty="0" smtClean="0"/>
              <a:t>Jméno autora: Mgr. Anna </a:t>
            </a:r>
            <a:r>
              <a:rPr lang="cs-CZ" b="1" dirty="0" err="1" smtClean="0"/>
              <a:t>Konopová</a:t>
            </a:r>
            <a:endParaRPr lang="cs-CZ" b="1" dirty="0" smtClean="0"/>
          </a:p>
          <a:p>
            <a:pPr>
              <a:buNone/>
            </a:pPr>
            <a:r>
              <a:rPr lang="cs-CZ" b="1" dirty="0" smtClean="0"/>
              <a:t>Škola:</a:t>
            </a:r>
            <a:r>
              <a:rPr lang="cs-CZ" dirty="0" smtClean="0"/>
              <a:t> 	</a:t>
            </a:r>
            <a:r>
              <a:rPr lang="cs-CZ" sz="2400" b="1" dirty="0" smtClean="0">
                <a:solidFill>
                  <a:schemeClr val="tx2"/>
                </a:solidFill>
              </a:rPr>
              <a:t>Střední </a:t>
            </a:r>
            <a:r>
              <a:rPr lang="cs-CZ" sz="2400" b="1" dirty="0">
                <a:solidFill>
                  <a:schemeClr val="tx2"/>
                </a:solidFill>
              </a:rPr>
              <a:t>odborné učiliště, </a:t>
            </a:r>
            <a:r>
              <a:rPr lang="cs-CZ" sz="2400" b="1" dirty="0" err="1">
                <a:solidFill>
                  <a:schemeClr val="tx2"/>
                </a:solidFill>
              </a:rPr>
              <a:t>Lišov</a:t>
            </a:r>
            <a:r>
              <a:rPr lang="cs-CZ" sz="2400" b="1" dirty="0">
                <a:solidFill>
                  <a:schemeClr val="tx2"/>
                </a:solidFill>
              </a:rPr>
              <a:t/>
            </a:r>
            <a:br>
              <a:rPr lang="cs-CZ" sz="2400" b="1" dirty="0">
                <a:solidFill>
                  <a:schemeClr val="tx2"/>
                </a:solidFill>
              </a:rPr>
            </a:br>
            <a:r>
              <a:rPr lang="cs-CZ" sz="2400" b="1" dirty="0">
                <a:solidFill>
                  <a:schemeClr val="tx2"/>
                </a:solidFill>
              </a:rPr>
              <a:t>	</a:t>
            </a:r>
            <a:r>
              <a:rPr lang="cs-CZ" sz="2400" b="1" dirty="0" smtClean="0">
                <a:solidFill>
                  <a:schemeClr val="tx2"/>
                </a:solidFill>
              </a:rPr>
              <a:t>	tř</a:t>
            </a:r>
            <a:r>
              <a:rPr lang="cs-CZ" sz="2400" b="1" dirty="0">
                <a:solidFill>
                  <a:schemeClr val="tx2"/>
                </a:solidFill>
              </a:rPr>
              <a:t>. 5. května 3</a:t>
            </a:r>
          </a:p>
          <a:p>
            <a:pPr>
              <a:buNone/>
            </a:pPr>
            <a:r>
              <a:rPr lang="cs-CZ" sz="2400" b="1" dirty="0">
                <a:solidFill>
                  <a:schemeClr val="tx2"/>
                </a:solidFill>
              </a:rPr>
              <a:t>		</a:t>
            </a:r>
            <a:r>
              <a:rPr lang="cs-CZ" sz="2400" b="1" dirty="0" smtClean="0">
                <a:solidFill>
                  <a:schemeClr val="tx2"/>
                </a:solidFill>
              </a:rPr>
              <a:t>	373 </a:t>
            </a:r>
            <a:r>
              <a:rPr lang="cs-CZ" sz="2400" b="1" dirty="0">
                <a:solidFill>
                  <a:schemeClr val="tx2"/>
                </a:solidFill>
              </a:rPr>
              <a:t>72 </a:t>
            </a:r>
            <a:r>
              <a:rPr lang="cs-CZ" sz="2400" b="1" dirty="0" err="1">
                <a:solidFill>
                  <a:schemeClr val="tx2"/>
                </a:solidFill>
              </a:rPr>
              <a:t>Lišov</a:t>
            </a:r>
            <a:endParaRPr lang="cs-CZ" sz="2400" b="1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sz="2400" b="1" dirty="0">
                <a:solidFill>
                  <a:schemeClr val="tx2"/>
                </a:solidFill>
              </a:rPr>
              <a:t>		</a:t>
            </a:r>
            <a:r>
              <a:rPr lang="cs-CZ" sz="2400" b="1" dirty="0" smtClean="0">
                <a:solidFill>
                  <a:schemeClr val="tx2"/>
                </a:solidFill>
              </a:rPr>
              <a:t>	IČO</a:t>
            </a:r>
            <a:r>
              <a:rPr lang="cs-CZ" sz="2400" b="1" dirty="0">
                <a:solidFill>
                  <a:schemeClr val="tx2"/>
                </a:solidFill>
              </a:rPr>
              <a:t>: 75050111	REDIZO: 651023599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6000" b="1" dirty="0" smtClean="0"/>
              <a:t>SEKTY</a:t>
            </a:r>
            <a:endParaRPr lang="cs-CZ" sz="6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dirty="0" smtClean="0"/>
              <a:t>Jsou náboženské i nenáboženské skupiny</a:t>
            </a:r>
          </a:p>
          <a:p>
            <a:r>
              <a:rPr lang="cs-CZ" sz="3600" dirty="0" smtClean="0"/>
              <a:t>Většinou jsou uzavřeny do sebe</a:t>
            </a:r>
          </a:p>
          <a:p>
            <a:r>
              <a:rPr lang="cs-CZ" sz="3600" dirty="0" smtClean="0"/>
              <a:t>Často omezují práva a osobní svobodu člověka</a:t>
            </a:r>
          </a:p>
          <a:p>
            <a:r>
              <a:rPr lang="cs-CZ" sz="3600" dirty="0" smtClean="0"/>
              <a:t>Umí manipulovat s lidmi, vyžadují oddanost a poslušnost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96470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6000" b="1" dirty="0" smtClean="0"/>
              <a:t>VYMÝVÁNÍ MOZKŮ</a:t>
            </a:r>
            <a:endParaRPr lang="cs-CZ" sz="6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dirty="0" smtClean="0"/>
              <a:t>Manipulace s lidmi vede k oddanosti a poslušnost</a:t>
            </a:r>
          </a:p>
          <a:p>
            <a:r>
              <a:rPr lang="cs-CZ" sz="3600" dirty="0" smtClean="0"/>
              <a:t>Lidé jsou schopni vzdát se majetku, přátel, rodiny i </a:t>
            </a:r>
            <a:r>
              <a:rPr lang="cs-CZ" sz="3600" b="1" dirty="0" smtClean="0">
                <a:solidFill>
                  <a:srgbClr val="FF0000"/>
                </a:solidFill>
              </a:rPr>
              <a:t>života</a:t>
            </a:r>
          </a:p>
          <a:p>
            <a:r>
              <a:rPr lang="cs-CZ" sz="3600" dirty="0" smtClean="0"/>
              <a:t>Fanatismus </a:t>
            </a:r>
          </a:p>
          <a:p>
            <a:r>
              <a:rPr lang="cs-CZ" sz="3600" dirty="0" smtClean="0"/>
              <a:t>Některé sekty mají i kladné znaky – odmítají alkohol, drogy, prosazují ekologii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345432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6000" b="1" dirty="0" smtClean="0"/>
              <a:t>SVĚDKOVÉ JEHOVOVI</a:t>
            </a:r>
            <a:endParaRPr lang="cs-CZ" sz="6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68863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Podle jejich učení bude současný svět nahrazen Božím Královstvím a oni budou vyvolení</a:t>
            </a:r>
          </a:p>
          <a:p>
            <a:r>
              <a:rPr lang="cs-CZ" sz="3600" dirty="0" smtClean="0"/>
              <a:t>Odmítají bojovat, jít do války, nezapojují se do politického života</a:t>
            </a:r>
          </a:p>
          <a:p>
            <a:r>
              <a:rPr lang="cs-CZ" sz="3600" dirty="0" smtClean="0"/>
              <a:t>Odmítají transfúzi krve</a:t>
            </a:r>
            <a:endParaRPr lang="cs-CZ" sz="3600" dirty="0"/>
          </a:p>
          <a:p>
            <a:r>
              <a:rPr lang="cs-CZ" sz="3600" dirty="0" smtClean="0"/>
              <a:t>Neslaví Vánoce ani</a:t>
            </a:r>
          </a:p>
          <a:p>
            <a:pPr marL="0" indent="0">
              <a:buNone/>
            </a:pPr>
            <a:r>
              <a:rPr lang="cs-CZ" sz="3600" dirty="0"/>
              <a:t> </a:t>
            </a:r>
            <a:r>
              <a:rPr lang="cs-CZ" sz="3600" dirty="0" smtClean="0"/>
              <a:t>    jiné svátky</a:t>
            </a:r>
            <a:endParaRPr lang="cs-CZ" sz="36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365104"/>
            <a:ext cx="2975144" cy="225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953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6000" b="1" dirty="0" smtClean="0"/>
              <a:t>MORMONI</a:t>
            </a:r>
            <a:endParaRPr lang="cs-CZ" sz="6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Oficiální název Církev Ježíše Krista Svatých posledních dnů.</a:t>
            </a:r>
          </a:p>
          <a:p>
            <a:r>
              <a:rPr lang="cs-CZ" dirty="0" smtClean="0"/>
              <a:t>Velmi důležitá je pro ně rodina</a:t>
            </a:r>
          </a:p>
          <a:p>
            <a:r>
              <a:rPr lang="cs-CZ" dirty="0" smtClean="0"/>
              <a:t>Zakazují požívání </a:t>
            </a:r>
            <a:r>
              <a:rPr lang="cs-CZ" dirty="0"/>
              <a:t>pro tělo škodlivých </a:t>
            </a:r>
            <a:r>
              <a:rPr lang="cs-CZ" dirty="0" smtClean="0"/>
              <a:t>látek, propagují </a:t>
            </a:r>
            <a:r>
              <a:rPr lang="cs-CZ" dirty="0"/>
              <a:t>konzumaci ovoce a </a:t>
            </a:r>
            <a:r>
              <a:rPr lang="cs-CZ" dirty="0" smtClean="0"/>
              <a:t>zeleniny</a:t>
            </a:r>
            <a:r>
              <a:rPr lang="cs-CZ" dirty="0"/>
              <a:t>,</a:t>
            </a:r>
            <a:r>
              <a:rPr lang="cs-CZ" dirty="0" smtClean="0"/>
              <a:t> nepijí </a:t>
            </a:r>
            <a:r>
              <a:rPr lang="cs-CZ" dirty="0"/>
              <a:t>alkohol, kávu, černý a zelený čaj,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nekouří </a:t>
            </a:r>
            <a:r>
              <a:rPr lang="cs-CZ" dirty="0"/>
              <a:t>a nepoužívají ani žádné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jiné </a:t>
            </a:r>
            <a:r>
              <a:rPr lang="cs-CZ" dirty="0"/>
              <a:t>drogy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293096"/>
            <a:ext cx="2332318" cy="2093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868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6000" b="1" dirty="0" smtClean="0"/>
              <a:t>HARÉ KRŠNA</a:t>
            </a:r>
            <a:endParaRPr lang="cs-CZ" sz="6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dirty="0"/>
              <a:t>Členové jsou povinni dodržovat čtyři základní příkazy, které se dále rozvíjejí. Jsou to: nejíst maso, ryby a vejce, nepožívat žádné omamné látky (sem patří zákaz pití kávy a čaje), zdrženlivé sexuální chování, </a:t>
            </a:r>
            <a:r>
              <a:rPr lang="cs-CZ" dirty="0" smtClean="0"/>
              <a:t>zákaz</a:t>
            </a:r>
            <a:r>
              <a:rPr lang="cs-CZ" dirty="0"/>
              <a:t> hazardních her</a:t>
            </a:r>
            <a:r>
              <a:rPr lang="cs-CZ" dirty="0" smtClean="0"/>
              <a:t>.</a:t>
            </a:r>
          </a:p>
          <a:p>
            <a:r>
              <a:rPr lang="cs-CZ" dirty="0"/>
              <a:t>První věc, kterou členové mají každý den za úkol, je tzv. </a:t>
            </a:r>
            <a:r>
              <a:rPr lang="cs-CZ" dirty="0" err="1"/>
              <a:t>džapa</a:t>
            </a:r>
            <a:r>
              <a:rPr lang="cs-CZ" dirty="0"/>
              <a:t>. Jedná se o recitování mantry </a:t>
            </a:r>
            <a:r>
              <a:rPr lang="cs-CZ" dirty="0" err="1"/>
              <a:t>Haré</a:t>
            </a:r>
            <a:r>
              <a:rPr lang="cs-CZ" dirty="0"/>
              <a:t> Krišna na růženci, kterou jsou povinni odříkat 1728 krát. (Růženec má sto osm korálků, které šestnáctkrát odpočítají.)</a:t>
            </a:r>
          </a:p>
        </p:txBody>
      </p:sp>
    </p:spTree>
    <p:extLst>
      <p:ext uri="{BB962C8B-B14F-4D97-AF65-F5344CB8AC3E}">
        <p14:creationId xmlns:p14="http://schemas.microsoft.com/office/powerpoint/2010/main" val="2968581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>MOONOVO HNUTÍ – CÍRKEV SJEDNOCENÍ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78112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dirty="0"/>
              <a:t>je náboženské hnutí </a:t>
            </a:r>
            <a:r>
              <a:rPr lang="cs-CZ" dirty="0" smtClean="0"/>
              <a:t> </a:t>
            </a:r>
            <a:r>
              <a:rPr lang="cs-CZ" dirty="0"/>
              <a:t>založené v Jižní Koreji Son-</a:t>
            </a:r>
            <a:r>
              <a:rPr lang="cs-CZ" dirty="0" err="1"/>
              <a:t>mjong</a:t>
            </a:r>
            <a:r>
              <a:rPr lang="cs-CZ" dirty="0"/>
              <a:t> </a:t>
            </a:r>
            <a:r>
              <a:rPr lang="cs-CZ" dirty="0" err="1"/>
              <a:t>Munem</a:t>
            </a:r>
            <a:r>
              <a:rPr lang="cs-CZ" dirty="0"/>
              <a:t> 1. května 1954. </a:t>
            </a:r>
            <a:endParaRPr lang="cs-CZ" dirty="0" smtClean="0"/>
          </a:p>
          <a:p>
            <a:r>
              <a:rPr lang="cs-CZ" dirty="0" smtClean="0"/>
              <a:t>Mun </a:t>
            </a:r>
            <a:r>
              <a:rPr lang="cs-CZ" dirty="0"/>
              <a:t>tvrdí, že se o Velikonocích roku 1936 (tehdy mu bylo 16 let) usilovně modlil na stráni jedné hory a zjevil se mu Ježíš. Ten mu řekl, že byl vyvolen, aby se stal jeho nástupcem a dokončil dílo, které Ježíš započal, tedy vytvoření Božího království na zemi. </a:t>
            </a:r>
            <a:endParaRPr lang="cs-CZ" dirty="0" smtClean="0"/>
          </a:p>
          <a:p>
            <a:r>
              <a:rPr lang="cs-CZ" dirty="0"/>
              <a:t>výběr partnera dle fotografie </a:t>
            </a:r>
            <a:r>
              <a:rPr lang="cs-CZ" dirty="0" err="1" smtClean="0"/>
              <a:t>Munem</a:t>
            </a:r>
            <a:r>
              <a:rPr lang="cs-CZ" dirty="0" smtClean="0"/>
              <a:t>- hromadné svatby.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2965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 marL="0" lvl="0" indent="0">
              <a:buNone/>
            </a:pPr>
            <a:r>
              <a:rPr lang="cs-CZ" dirty="0" smtClean="0"/>
              <a:t>  Externí zdroje:</a:t>
            </a:r>
          </a:p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fatym.com/view.php?nazevclanku=kdyz-vas-oslovi-svedkove-jehovovi&amp;cisloclanku=2011050078</a:t>
            </a:r>
            <a:endParaRPr lang="cs-CZ" dirty="0" smtClean="0"/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cs.wikipedia.org/wiki/C%C3%ADrkev_Je%C5%BE%C3%AD%C5%A1e_Krista_Svat%C3%BDch_posledn%C3%ADch_dn%C5%AF#mediaviewer/Soubor:USVA_headstone_emb-11.svg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184</TotalTime>
  <Words>250</Words>
  <Application>Microsoft Office PowerPoint</Application>
  <PresentationFormat>Předvádění na obrazovce (4:3)</PresentationFormat>
  <Paragraphs>77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sady Office</vt:lpstr>
      <vt:lpstr>DUM - Digitální Učební Materiál </vt:lpstr>
      <vt:lpstr>DUM - Digitální Učební Materiál</vt:lpstr>
      <vt:lpstr>SEKTY</vt:lpstr>
      <vt:lpstr>VYMÝVÁNÍ MOZKŮ</vt:lpstr>
      <vt:lpstr>SVĚDKOVÉ JEHOVOVI</vt:lpstr>
      <vt:lpstr>MORMONI</vt:lpstr>
      <vt:lpstr>HARÉ KRŠNA</vt:lpstr>
      <vt:lpstr>MOONOVO HNUTÍ – CÍRKEV SJEDNOCENÍ</vt:lpstr>
      <vt:lpstr>ZDROJE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DUM - Digitální Učební Materiál</dc:title>
  <dc:creator>mbenedova</dc:creator>
  <cp:lastModifiedBy>3</cp:lastModifiedBy>
  <cp:revision>28</cp:revision>
  <dcterms:created xsi:type="dcterms:W3CDTF">2013-04-09T12:40:26Z</dcterms:created>
  <dcterms:modified xsi:type="dcterms:W3CDTF">2014-05-21T19:33:21Z</dcterms:modified>
</cp:coreProperties>
</file>