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2" r:id="rId1"/>
  </p:sldMasterIdLst>
  <p:notesMasterIdLst>
    <p:notesMasterId r:id="rId13"/>
  </p:notesMasterIdLst>
  <p:sldIdLst>
    <p:sldId id="256" r:id="rId2"/>
    <p:sldId id="257" r:id="rId3"/>
    <p:sldId id="261" r:id="rId4"/>
    <p:sldId id="260" r:id="rId5"/>
    <p:sldId id="259" r:id="rId6"/>
    <p:sldId id="262" r:id="rId7"/>
    <p:sldId id="263" r:id="rId8"/>
    <p:sldId id="264" r:id="rId9"/>
    <p:sldId id="268" r:id="rId10"/>
    <p:sldId id="270" r:id="rId11"/>
    <p:sldId id="269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3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DF7A0-B6FC-485D-9778-C711FDB8BA92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18A4B-A499-45A1-96EE-8BD8AF0C9C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44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18A4B-A499-45A1-96EE-8BD8AF0C9C7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874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E7C5FD85-09D7-4880-98CD-7B28A44D4FFF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CDBFBE9-57D8-46D6-9BF0-C82FA3E0E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945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FD85-09D7-4880-98CD-7B28A44D4FFF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FBE9-57D8-46D6-9BF0-C82FA3E0E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8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FD85-09D7-4880-98CD-7B28A44D4FFF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FBE9-57D8-46D6-9BF0-C82FA3E0E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715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FD85-09D7-4880-98CD-7B28A44D4FFF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FBE9-57D8-46D6-9BF0-C82FA3E0E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20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FD85-09D7-4880-98CD-7B28A44D4FFF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FBE9-57D8-46D6-9BF0-C82FA3E0E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654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FD85-09D7-4880-98CD-7B28A44D4FFF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FBE9-57D8-46D6-9BF0-C82FA3E0E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27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FD85-09D7-4880-98CD-7B28A44D4FFF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FBE9-57D8-46D6-9BF0-C82FA3E0E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191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FD85-09D7-4880-98CD-7B28A44D4FFF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FBE9-57D8-46D6-9BF0-C82FA3E0E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730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FD85-09D7-4880-98CD-7B28A44D4FFF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FBE9-57D8-46D6-9BF0-C82FA3E0E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95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FD85-09D7-4880-98CD-7B28A44D4FFF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CDBFBE9-57D8-46D6-9BF0-C82FA3E0E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06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E7C5FD85-09D7-4880-98CD-7B28A44D4FFF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CDBFBE9-57D8-46D6-9BF0-C82FA3E0E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3277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E7C5FD85-09D7-4880-98CD-7B28A44D4FFF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CDBFBE9-57D8-46D6-9BF0-C82FA3E0E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44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svatky.centrum.cz/svatky/statni-svatky/den-boje-za-svobodu-a-demokracii-9/" TargetMode="External"/><Relationship Id="rId3" Type="http://schemas.openxmlformats.org/officeDocument/2006/relationships/hyperlink" Target="http://svatky.centrum.cz/svatky/statni-svatky/den-vitezstvi-4/" TargetMode="External"/><Relationship Id="rId7" Type="http://schemas.openxmlformats.org/officeDocument/2006/relationships/hyperlink" Target="http://svatky.centrum.cz/svatky/statni-svatky/den-vzniku-samostatneho-ceskoslovenskeho-statu-8/" TargetMode="External"/><Relationship Id="rId2" Type="http://schemas.openxmlformats.org/officeDocument/2006/relationships/hyperlink" Target="http://svatky.centrum.cz/svatky/statni-svatky/den-obnovy-samostatneho-ceskeho-statu-1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svatky.centrum.cz/svatky/statni-svatky/den-ceske-statnosti-7/" TargetMode="External"/><Relationship Id="rId5" Type="http://schemas.openxmlformats.org/officeDocument/2006/relationships/hyperlink" Target="http://svatky.centrum.cz/svatky/statni-svatky/den-upaleni-mistra-jana-husa-6/" TargetMode="External"/><Relationship Id="rId4" Type="http://schemas.openxmlformats.org/officeDocument/2006/relationships/hyperlink" Target="http://svatky.centrum.cz/svatky/statni-svatky/den-slovanskych-verozvestu-cyrila-a-metodeje-5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svatky.centrum.cz/svatky/statni-svatky/1-svatek-vanocni-11/" TargetMode="External"/><Relationship Id="rId3" Type="http://schemas.openxmlformats.org/officeDocument/2006/relationships/hyperlink" Target="http://svatky.centrum.cz/svatky/statni-svatky/novy-rok-13/" TargetMode="External"/><Relationship Id="rId7" Type="http://schemas.openxmlformats.org/officeDocument/2006/relationships/hyperlink" Target="http://svatky.centrum.cz/svatky/statni-svatky/stedry-den-1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vatky.centrum.cz/svatky/statni-svatky/svatek-prace-3/" TargetMode="External"/><Relationship Id="rId5" Type="http://schemas.openxmlformats.org/officeDocument/2006/relationships/hyperlink" Target="http://svatky.centrum.cz/svatky/statni-svatky/velikonocni-pondeli-2/" TargetMode="External"/><Relationship Id="rId4" Type="http://schemas.openxmlformats.org/officeDocument/2006/relationships/hyperlink" Target="http://svatky.centrum.cz/svatky/statni-svatky/velky-patek-16/" TargetMode="External"/><Relationship Id="rId9" Type="http://schemas.openxmlformats.org/officeDocument/2006/relationships/hyperlink" Target="http://svatky.centrum.cz/svatky/statni-svatky/2-svatek-vanocni-12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Státní svátky, významné dny a tradice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Mgr. Lucie Krézlová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575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809744" cy="3767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1)Jaký státní svátek si připomínáme </a:t>
            </a:r>
          </a:p>
          <a:p>
            <a:pPr lvl="1"/>
            <a:r>
              <a:rPr lang="cs-CZ" dirty="0" smtClean="0"/>
              <a:t>A) 8.5.</a:t>
            </a:r>
          </a:p>
          <a:p>
            <a:pPr lvl="1"/>
            <a:r>
              <a:rPr lang="cs-CZ" dirty="0" smtClean="0"/>
              <a:t>B) 6.7.</a:t>
            </a:r>
          </a:p>
          <a:p>
            <a:pPr lvl="1"/>
            <a:r>
              <a:rPr lang="cs-CZ" dirty="0" smtClean="0"/>
              <a:t>C) 28.9.</a:t>
            </a:r>
          </a:p>
          <a:p>
            <a:pPr marL="4572" lvl="1" indent="0">
              <a:buNone/>
            </a:pPr>
            <a:r>
              <a:rPr lang="cs-CZ" dirty="0" smtClean="0"/>
              <a:t>2) Vyjmenujte alespoň 3 významné dny.</a:t>
            </a:r>
          </a:p>
          <a:p>
            <a:pPr marL="4572" lvl="1" indent="0">
              <a:buNone/>
            </a:pPr>
            <a:r>
              <a:rPr lang="cs-CZ" dirty="0" smtClean="0"/>
              <a:t>3) Jaké svátky mají pohyblivé datum?</a:t>
            </a:r>
          </a:p>
          <a:p>
            <a:pPr marL="4572" lvl="1" indent="0">
              <a:buNone/>
            </a:pPr>
            <a:r>
              <a:rPr lang="cs-CZ" dirty="0" smtClean="0"/>
              <a:t>4) Jaké znáte nevýznamnější křesťanské svátky? </a:t>
            </a:r>
          </a:p>
          <a:p>
            <a:pPr marL="4572" lvl="1" indent="0">
              <a:buNone/>
            </a:pPr>
            <a:r>
              <a:rPr lang="cs-CZ" dirty="0" smtClean="0"/>
              <a:t>5) Proč si myslíte, že je důležité dodržování tradic?</a:t>
            </a:r>
          </a:p>
          <a:p>
            <a:pPr marL="4572" lvl="1" indent="0">
              <a:buNone/>
            </a:pPr>
            <a:r>
              <a:rPr lang="cs-CZ" dirty="0" smtClean="0"/>
              <a:t>6) Jaké znáte velikonoční tradice? (alespoň 3)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7) Kdy slavíme den matek?</a:t>
            </a:r>
          </a:p>
          <a:p>
            <a:pPr marL="0" indent="0">
              <a:buNone/>
            </a:pPr>
            <a:r>
              <a:rPr lang="cs-CZ" sz="2000" dirty="0" smtClean="0"/>
              <a:t>8) Jaké tradice řadíme mezi novodobé? </a:t>
            </a:r>
          </a:p>
          <a:p>
            <a:pPr marL="0" indent="0">
              <a:buNone/>
            </a:pPr>
            <a:r>
              <a:rPr lang="cs-CZ" sz="2000" dirty="0" smtClean="0"/>
              <a:t>9) Jakou událost si připomínáme na Vánoce? (z křesťanského pohledu)</a:t>
            </a:r>
          </a:p>
          <a:p>
            <a:pPr marL="0" indent="0">
              <a:buNone/>
            </a:pPr>
            <a:r>
              <a:rPr lang="cs-CZ" sz="2000" dirty="0" smtClean="0"/>
              <a:t>10) Co to jsou osobní a rodinné rituály? Jaké máte vy rituály?</a:t>
            </a:r>
          </a:p>
          <a:p>
            <a:pPr marL="0" indent="0">
              <a:buNone/>
            </a:pPr>
            <a:r>
              <a:rPr lang="cs-CZ" sz="2000" dirty="0" smtClean="0"/>
              <a:t>11) </a:t>
            </a:r>
            <a:r>
              <a:rPr lang="cs-CZ" sz="2000" dirty="0" smtClean="0"/>
              <a:t>Od čeho vznikl název perník? </a:t>
            </a:r>
            <a:r>
              <a:rPr lang="cs-CZ" sz="2000" smtClean="0"/>
              <a:t>(viz videoukázka </a:t>
            </a:r>
            <a:r>
              <a:rPr lang="cs-CZ" sz="2000" dirty="0" smtClean="0"/>
              <a:t>v hodině)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53435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pozornost. </a:t>
            </a:r>
            <a:r>
              <a:rPr lang="cs-CZ" smtClean="0">
                <a:sym typeface="Wingdings" panose="05000000000000000000" pitchFamily="2" charset="2"/>
              </a:rPr>
              <a:t>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51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svátky 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39877950"/>
              </p:ext>
            </p:extLst>
          </p:nvPr>
        </p:nvGraphicFramePr>
        <p:xfrm>
          <a:off x="807541" y="1829109"/>
          <a:ext cx="7408411" cy="47865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08411"/>
              </a:tblGrid>
              <a:tr h="3687045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cs-CZ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cs-CZ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cs-CZ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</a:t>
                      </a:r>
                      <a:r>
                        <a:rPr lang="cs-CZ" sz="180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linkClick r:id="rId2" tooltip="Den obnovy samostatného českého státu"/>
                        </a:rPr>
                        <a:t>Den </a:t>
                      </a:r>
                      <a:r>
                        <a:rPr lang="cs-CZ" sz="18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linkClick r:id="rId2" tooltip="Den obnovy samostatného českého státu"/>
                        </a:rPr>
                        <a:t>obnovy samostatného českého státu</a:t>
                      </a:r>
                      <a:r>
                        <a:rPr lang="cs-CZ" sz="18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endParaRPr lang="cs-CZ" sz="1800" b="1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indent="-342900">
                        <a:lnSpc>
                          <a:spcPct val="105000"/>
                        </a:lnSpc>
                        <a:spcAft>
                          <a:spcPts val="0"/>
                        </a:spcAft>
                        <a:buAutoNum type="arabicPeriod"/>
                      </a:pPr>
                      <a:endParaRPr lang="cs-CZ" sz="1800" b="1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cs-CZ" sz="180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r>
                        <a:rPr lang="cs-CZ" sz="18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. 5. </a:t>
                      </a:r>
                      <a:r>
                        <a:rPr lang="cs-CZ" sz="180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</a:t>
                      </a:r>
                      <a:r>
                        <a:rPr lang="cs-CZ" sz="180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linkClick r:id="rId3" tooltip="Den vítězství"/>
                        </a:rPr>
                        <a:t>Den vítězství</a:t>
                      </a:r>
                      <a:endParaRPr lang="cs-CZ" sz="1800" b="1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cs-CZ" sz="180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endParaRPr lang="cs-CZ" sz="1800" b="1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cs-CZ" sz="18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5. 7. </a:t>
                      </a:r>
                      <a:r>
                        <a:rPr lang="cs-CZ" sz="180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 </a:t>
                      </a:r>
                      <a:r>
                        <a:rPr lang="cs-CZ" sz="180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linkClick r:id="rId4" tooltip="Den slovanských věrozvěstů Cyrila a Metoděje"/>
                        </a:rPr>
                        <a:t>Den </a:t>
                      </a:r>
                      <a:r>
                        <a:rPr lang="cs-CZ" sz="18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linkClick r:id="rId4" tooltip="Den slovanských věrozvěstů Cyrila a Metoděje"/>
                        </a:rPr>
                        <a:t>slovanských věrozvěstů Cyrila a </a:t>
                      </a:r>
                      <a:r>
                        <a:rPr lang="cs-CZ" sz="180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linkClick r:id="rId4" tooltip="Den slovanských věrozvěstů Cyrila a Metoděje"/>
                        </a:rPr>
                        <a:t>Metoděje</a:t>
                      </a:r>
                      <a:endParaRPr lang="cs-CZ" sz="1800" b="1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cs-CZ" sz="180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endParaRPr lang="cs-CZ" sz="1800" b="1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cs-CZ" sz="18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6. 7. </a:t>
                      </a:r>
                      <a:r>
                        <a:rPr lang="cs-CZ" sz="180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</a:t>
                      </a:r>
                      <a:r>
                        <a:rPr lang="cs-CZ" sz="180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linkClick r:id="rId5" tooltip="Den upálení mistra Jana Husa"/>
                        </a:rPr>
                        <a:t>Den </a:t>
                      </a:r>
                      <a:r>
                        <a:rPr lang="cs-CZ" sz="18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linkClick r:id="rId5" tooltip="Den upálení mistra Jana Husa"/>
                        </a:rPr>
                        <a:t>upálení mistra Jana </a:t>
                      </a:r>
                      <a:r>
                        <a:rPr lang="cs-CZ" sz="180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linkClick r:id="rId5" tooltip="Den upálení mistra Jana Husa"/>
                        </a:rPr>
                        <a:t>Husa</a:t>
                      </a:r>
                      <a:endParaRPr lang="cs-CZ" sz="1800" b="1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cs-CZ" sz="180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endParaRPr lang="cs-CZ" sz="1800" b="1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cs-CZ" sz="18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28. 9. </a:t>
                      </a:r>
                      <a:r>
                        <a:rPr lang="cs-CZ" sz="180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</a:t>
                      </a:r>
                      <a:r>
                        <a:rPr lang="cs-CZ" sz="180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linkClick r:id="rId6" tooltip="Den české státnosti"/>
                        </a:rPr>
                        <a:t>Den </a:t>
                      </a:r>
                      <a:r>
                        <a:rPr lang="cs-CZ" sz="18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linkClick r:id="rId6" tooltip="Den české státnosti"/>
                        </a:rPr>
                        <a:t>české státnosti</a:t>
                      </a:r>
                      <a:r>
                        <a:rPr lang="cs-CZ" sz="18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endParaRPr lang="cs-CZ" sz="1800" b="1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cs-CZ" sz="1800" b="1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cs-CZ" sz="18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28. 10. </a:t>
                      </a:r>
                      <a:r>
                        <a:rPr lang="cs-CZ" sz="180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cs-CZ" sz="180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linkClick r:id="rId7" tooltip="Den vzniku samostatného československého státu"/>
                        </a:rPr>
                        <a:t>Den </a:t>
                      </a:r>
                      <a:r>
                        <a:rPr lang="cs-CZ" sz="18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linkClick r:id="rId7" tooltip="Den vzniku samostatného československého státu"/>
                        </a:rPr>
                        <a:t>vzniku samostatného československého státu</a:t>
                      </a:r>
                      <a:r>
                        <a:rPr lang="cs-CZ" sz="18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endParaRPr lang="cs-CZ" sz="1800" b="1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cs-CZ" sz="1800" b="1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cs-CZ" sz="18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17. 11. </a:t>
                      </a:r>
                      <a:r>
                        <a:rPr lang="cs-CZ" sz="180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cs-CZ" sz="180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linkClick r:id="rId8" tooltip="Den boje za svobodu a demokracii"/>
                        </a:rPr>
                        <a:t>Den </a:t>
                      </a:r>
                      <a:r>
                        <a:rPr lang="cs-CZ" sz="18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linkClick r:id="rId8" tooltip="Den boje za svobodu a demokracii"/>
                        </a:rPr>
                        <a:t>boje za svobodu a demokracii</a:t>
                      </a:r>
                      <a:r>
                        <a:rPr lang="cs-CZ" sz="18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endParaRPr lang="cs-CZ" sz="1800" b="1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02" marR="46402" marT="30935" marB="30935" anchor="ctr">
                    <a:noFill/>
                  </a:tcPr>
                </a:tc>
              </a:tr>
              <a:tr h="98018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cs-CZ" sz="1800" b="1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02" marR="46402" marT="30935" marB="30935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55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svátky 2019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1. 1.    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hlinkClick r:id="rId3" tooltip="Nový rok "/>
              </a:rPr>
              <a:t>Nový rok </a:t>
            </a:r>
            <a:endParaRPr lang="cs-CZ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19. 4.  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hlinkClick r:id="rId4" tooltip="Velký pátek"/>
              </a:rPr>
              <a:t>Velký pátek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(pohyblivý svátek)</a:t>
            </a:r>
            <a:endParaRPr lang="cs-CZ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22. 4.  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hlinkClick r:id="rId5" tooltip="Velikonoční pondělí"/>
              </a:rPr>
              <a:t>Velikonoční pondělí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pohyblivý svátek)</a:t>
            </a:r>
            <a:endParaRPr lang="cs-CZ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1. 5.    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hlinkClick r:id="rId6" tooltip="Svátek práce"/>
              </a:rPr>
              <a:t>Svátek práce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cs-CZ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24. 12.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hlinkClick r:id="rId7" tooltip="Štědrý den"/>
              </a:rPr>
              <a:t>Štědrý den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cs-CZ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25. 12.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hlinkClick r:id="rId8" tooltip="1. svátek vánoční"/>
              </a:rPr>
              <a:t>1. svátek vánoční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cs-CZ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26. 12.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hlinkClick r:id="rId9" tooltip="2. svátek vánoční"/>
              </a:rPr>
              <a:t>2. svátek vánoční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cs-CZ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150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Významné dny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16.1.		Den památky </a:t>
            </a:r>
            <a:r>
              <a:rPr lang="cs-CZ" dirty="0"/>
              <a:t>J</a:t>
            </a:r>
            <a:r>
              <a:rPr lang="cs-CZ" dirty="0" smtClean="0"/>
              <a:t>ana Palacha</a:t>
            </a:r>
          </a:p>
          <a:p>
            <a:r>
              <a:rPr lang="cs-CZ" dirty="0" smtClean="0"/>
              <a:t>27.1.		Den obětí holocaustu a předcházení zločinům proti lidskosti</a:t>
            </a:r>
          </a:p>
          <a:p>
            <a:r>
              <a:rPr lang="cs-CZ" dirty="0"/>
              <a:t>8</a:t>
            </a:r>
            <a:r>
              <a:rPr lang="cs-CZ" dirty="0" smtClean="0"/>
              <a:t>.3.		Mezinárodní den žen</a:t>
            </a:r>
          </a:p>
          <a:p>
            <a:r>
              <a:rPr lang="cs-CZ" dirty="0" smtClean="0"/>
              <a:t>9.3.		Den památky obětí vyhlazení terezínského rodinného tábora v  			Osvětimi- </a:t>
            </a:r>
            <a:r>
              <a:rPr lang="cs-CZ" dirty="0" err="1" smtClean="0"/>
              <a:t>Březince</a:t>
            </a:r>
            <a:endParaRPr lang="cs-CZ" dirty="0" smtClean="0"/>
          </a:p>
          <a:p>
            <a:r>
              <a:rPr lang="cs-CZ" dirty="0" smtClean="0"/>
              <a:t>12.3		Den přístupu České republiky k Nato</a:t>
            </a:r>
          </a:p>
          <a:p>
            <a:r>
              <a:rPr lang="cs-CZ" dirty="0" smtClean="0"/>
              <a:t>28.3.		Den narození </a:t>
            </a:r>
            <a:r>
              <a:rPr lang="cs-CZ" dirty="0"/>
              <a:t>J</a:t>
            </a:r>
            <a:r>
              <a:rPr lang="cs-CZ" dirty="0" smtClean="0"/>
              <a:t>ana Ámose Komenského (</a:t>
            </a:r>
            <a:r>
              <a:rPr lang="cs-CZ" dirty="0"/>
              <a:t>D</a:t>
            </a:r>
            <a:r>
              <a:rPr lang="cs-CZ" dirty="0" smtClean="0"/>
              <a:t>en učitelů)</a:t>
            </a:r>
          </a:p>
          <a:p>
            <a:r>
              <a:rPr lang="cs-CZ" dirty="0" smtClean="0"/>
              <a:t>7.4.		Den vzdělanosti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390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Pokračování (významné dny)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solidFill>
                  <a:srgbClr val="00B050"/>
                </a:solidFill>
              </a:rPr>
              <a:t>5.5.		Květnové povstání českého lidu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15.5.		Den rodin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10.6.		Vyhlazení obce Lidice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27.6.		Den památky obětí komunistického režimu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8.10.		Den sokolstva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11.11.		Den válečných veteránů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04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Tradice a zvyky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113E0E"/>
                </a:solidFill>
              </a:rPr>
              <a:t>Leden- Nový rok, Tři králové, </a:t>
            </a:r>
          </a:p>
          <a:p>
            <a:r>
              <a:rPr lang="cs-CZ" b="1" dirty="0" smtClean="0">
                <a:solidFill>
                  <a:srgbClr val="113E0E"/>
                </a:solidFill>
              </a:rPr>
              <a:t>Únor- masopust, postní doba před Velikonocemi</a:t>
            </a:r>
          </a:p>
          <a:p>
            <a:r>
              <a:rPr lang="cs-CZ" b="1" dirty="0" smtClean="0">
                <a:solidFill>
                  <a:srgbClr val="113E0E"/>
                </a:solidFill>
              </a:rPr>
              <a:t>Březen- jarní rovnodennost, postní doba, příprava velikonočních dekorací</a:t>
            </a:r>
          </a:p>
          <a:p>
            <a:r>
              <a:rPr lang="cs-CZ" b="1" dirty="0" smtClean="0">
                <a:solidFill>
                  <a:srgbClr val="113E0E"/>
                </a:solidFill>
              </a:rPr>
              <a:t>Duben- apríl, Velikonoce, pálení čarodějnic, příprava májky</a:t>
            </a:r>
          </a:p>
          <a:p>
            <a:r>
              <a:rPr lang="cs-CZ" b="1" dirty="0" smtClean="0">
                <a:solidFill>
                  <a:srgbClr val="113E0E"/>
                </a:solidFill>
              </a:rPr>
              <a:t>Květen- první máj-lásky čas, den matek (druhá květnová neděle)</a:t>
            </a:r>
          </a:p>
          <a:p>
            <a:r>
              <a:rPr lang="cs-CZ" b="1" dirty="0" smtClean="0">
                <a:solidFill>
                  <a:srgbClr val="113E0E"/>
                </a:solidFill>
              </a:rPr>
              <a:t>Červen- den dětí, letní slunovrat, konec školního roku</a:t>
            </a:r>
          </a:p>
          <a:p>
            <a:r>
              <a:rPr lang="cs-CZ" b="1" dirty="0" smtClean="0">
                <a:solidFill>
                  <a:srgbClr val="113E0E"/>
                </a:solidFill>
              </a:rPr>
              <a:t>Červenec- poutě (pouťové koláče)</a:t>
            </a:r>
          </a:p>
          <a:p>
            <a:r>
              <a:rPr lang="cs-CZ" b="1" dirty="0" smtClean="0">
                <a:solidFill>
                  <a:srgbClr val="113E0E"/>
                </a:solidFill>
              </a:rPr>
              <a:t>Srpen- dožínky-oslava sklizně obilí, konec prázdnin</a:t>
            </a:r>
            <a:endParaRPr lang="cs-CZ" b="1" dirty="0">
              <a:solidFill>
                <a:srgbClr val="113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524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6274" y="1998032"/>
            <a:ext cx="10753725" cy="3766185"/>
          </a:xfrm>
        </p:spPr>
        <p:txBody>
          <a:bodyPr/>
          <a:lstStyle/>
          <a:p>
            <a:endParaRPr lang="cs-CZ" dirty="0" smtClean="0"/>
          </a:p>
          <a:p>
            <a:r>
              <a:rPr lang="cs-CZ" b="1" dirty="0" smtClean="0">
                <a:solidFill>
                  <a:srgbClr val="113E0E"/>
                </a:solidFill>
              </a:rPr>
              <a:t>Září- první školní den, vinobraní, podzimní rovnodennost</a:t>
            </a:r>
          </a:p>
          <a:p>
            <a:r>
              <a:rPr lang="cs-CZ" b="1" dirty="0" smtClean="0">
                <a:solidFill>
                  <a:srgbClr val="113E0E"/>
                </a:solidFill>
              </a:rPr>
              <a:t>Říjen- posvícení, den stromů, </a:t>
            </a:r>
            <a:r>
              <a:rPr lang="cs-CZ" b="1" dirty="0" err="1">
                <a:solidFill>
                  <a:srgbClr val="113E0E"/>
                </a:solidFill>
              </a:rPr>
              <a:t>H</a:t>
            </a:r>
            <a:r>
              <a:rPr lang="cs-CZ" b="1" dirty="0" err="1" smtClean="0">
                <a:solidFill>
                  <a:srgbClr val="113E0E"/>
                </a:solidFill>
              </a:rPr>
              <a:t>allowen</a:t>
            </a:r>
            <a:r>
              <a:rPr lang="cs-CZ" b="1" dirty="0" smtClean="0">
                <a:solidFill>
                  <a:srgbClr val="113E0E"/>
                </a:solidFill>
              </a:rPr>
              <a:t> (anglosaský lidový svátek), dlabání dýní</a:t>
            </a:r>
          </a:p>
          <a:p>
            <a:r>
              <a:rPr lang="cs-CZ" b="1" dirty="0" smtClean="0">
                <a:solidFill>
                  <a:srgbClr val="113E0E"/>
                </a:solidFill>
              </a:rPr>
              <a:t>Listopad- dušičky, sv. Martin (svatomartinské rohlíčky, svatomartinská husa), příprava na 	advent, adventní čas (adventní kalendář, věnec…)</a:t>
            </a:r>
          </a:p>
          <a:p>
            <a:r>
              <a:rPr lang="cs-CZ" b="1" dirty="0" smtClean="0">
                <a:solidFill>
                  <a:srgbClr val="113E0E"/>
                </a:solidFill>
              </a:rPr>
              <a:t>Prosinec- čekání na Vánoce, pečení cukroví, sv. Barbora, sv. Mikuláš, sv. Lucie, zimní 	slunovrat, Štědrý den, Boží hod vánoční, Silvestr, přání do Nového roku… </a:t>
            </a:r>
          </a:p>
          <a:p>
            <a:endParaRPr lang="cs-CZ" b="1" dirty="0">
              <a:solidFill>
                <a:srgbClr val="113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785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8155" y="409939"/>
            <a:ext cx="11156089" cy="5499796"/>
          </a:xfrm>
        </p:spPr>
        <p:txBody>
          <a:bodyPr>
            <a:normAutofit/>
          </a:bodyPr>
          <a:lstStyle/>
          <a:p>
            <a:r>
              <a:rPr lang="cs-CZ" u="sng" dirty="0" smtClean="0">
                <a:solidFill>
                  <a:srgbClr val="113E0E"/>
                </a:solidFill>
              </a:rPr>
              <a:t>Rozdělení tradic a rituálů</a:t>
            </a:r>
            <a:br>
              <a:rPr lang="cs-CZ" u="sng" dirty="0" smtClean="0">
                <a:solidFill>
                  <a:srgbClr val="113E0E"/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1) Křesťanské svátky</a:t>
            </a:r>
            <a:br>
              <a:rPr lang="cs-CZ" dirty="0" smtClean="0"/>
            </a:br>
            <a:r>
              <a:rPr lang="cs-CZ" dirty="0" smtClean="0"/>
              <a:t>- určeny v liturgickém (církevním) kalendáři, např. Velikonoce, Vánoce</a:t>
            </a:r>
            <a:br>
              <a:rPr lang="cs-CZ" dirty="0" smtClean="0"/>
            </a:br>
            <a:r>
              <a:rPr lang="cs-CZ" dirty="0" smtClean="0"/>
              <a:t>2) Novodobé tradice a svátky</a:t>
            </a:r>
            <a:br>
              <a:rPr lang="cs-CZ" dirty="0" smtClean="0"/>
            </a:br>
            <a:r>
              <a:rPr lang="cs-CZ" dirty="0" smtClean="0"/>
              <a:t>- snaha o budování českého státu, obnovení poutí, posvícení, majálesu, ---- Den země, Den dětí, Den otců... </a:t>
            </a:r>
            <a:br>
              <a:rPr lang="cs-CZ" dirty="0" smtClean="0"/>
            </a:br>
            <a:r>
              <a:rPr lang="cs-CZ" dirty="0" smtClean="0"/>
              <a:t>3) Obecní (komunitní) tradice</a:t>
            </a:r>
            <a:br>
              <a:rPr lang="cs-CZ" dirty="0" smtClean="0"/>
            </a:br>
            <a:r>
              <a:rPr lang="cs-CZ" dirty="0" smtClean="0"/>
              <a:t>- touha se poznávat (vynášení </a:t>
            </a:r>
            <a:r>
              <a:rPr lang="cs-CZ" dirty="0"/>
              <a:t>M</a:t>
            </a:r>
            <a:r>
              <a:rPr lang="cs-CZ" dirty="0" smtClean="0"/>
              <a:t>orany, pálení čarodějnic, rozsvěcování vánočního stromu, novoroční pochody)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996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2561" y="655093"/>
            <a:ext cx="10780776" cy="3835020"/>
          </a:xfrm>
        </p:spPr>
        <p:txBody>
          <a:bodyPr>
            <a:noAutofit/>
          </a:bodyPr>
          <a:lstStyle/>
          <a:p>
            <a:r>
              <a:rPr lang="cs-CZ" sz="2800" dirty="0"/>
              <a:t>4) Sousedské tradice</a:t>
            </a:r>
            <a:br>
              <a:rPr lang="cs-CZ" sz="2800" dirty="0"/>
            </a:br>
            <a:r>
              <a:rPr lang="cs-CZ" sz="2800" dirty="0"/>
              <a:t>- komunitní zahrádky se společnými záhonky, ohništěm</a:t>
            </a:r>
            <a:br>
              <a:rPr lang="cs-CZ" sz="2800" dirty="0"/>
            </a:br>
            <a:r>
              <a:rPr lang="cs-CZ" sz="2800" dirty="0"/>
              <a:t>-vznikají nové tradice ( oslava konce léta, sousedský bleší trh, společné zpívání </a:t>
            </a:r>
            <a:r>
              <a:rPr lang="cs-CZ" sz="2800" dirty="0" smtClean="0"/>
              <a:t>koled)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5) Rodinné tradice</a:t>
            </a:r>
            <a:br>
              <a:rPr lang="cs-CZ" sz="2800" dirty="0"/>
            </a:br>
            <a:r>
              <a:rPr lang="cs-CZ" sz="2800" dirty="0"/>
              <a:t>- školní mezníky, narozeniny, oslava svatby rodičů</a:t>
            </a:r>
            <a:br>
              <a:rPr lang="cs-CZ" sz="2800" dirty="0"/>
            </a:br>
            <a:r>
              <a:rPr lang="cs-CZ" sz="2800" dirty="0"/>
              <a:t>6) Osobní a rodinné rituály</a:t>
            </a:r>
            <a:br>
              <a:rPr lang="cs-CZ" sz="2800" dirty="0"/>
            </a:br>
            <a:r>
              <a:rPr lang="cs-CZ" sz="2800" dirty="0"/>
              <a:t>- svatba, mše, promoce</a:t>
            </a:r>
            <a:br>
              <a:rPr lang="cs-CZ" sz="2800" dirty="0"/>
            </a:br>
            <a:r>
              <a:rPr lang="cs-CZ" sz="2800" dirty="0"/>
              <a:t>- osobní rituály (</a:t>
            </a:r>
            <a:r>
              <a:rPr lang="cs-CZ" sz="2800" dirty="0" smtClean="0"/>
              <a:t>cokoliv, </a:t>
            </a:r>
            <a:r>
              <a:rPr lang="cs-CZ" sz="2800" dirty="0"/>
              <a:t>co vědomě děláme, pravidelně s určitým stereotypním postupem)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67512" y="4490113"/>
            <a:ext cx="9226296" cy="1815152"/>
          </a:xfrm>
        </p:spPr>
        <p:txBody>
          <a:bodyPr/>
          <a:lstStyle/>
          <a:p>
            <a:r>
              <a:rPr lang="cs-CZ" dirty="0" smtClean="0"/>
              <a:t>Jaké máte vy osobní rituály? </a:t>
            </a:r>
          </a:p>
          <a:p>
            <a:r>
              <a:rPr lang="cs-CZ" dirty="0" smtClean="0"/>
              <a:t>Jaké dodržujete rodinné tradice?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974542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ní">
  <a:themeElements>
    <a:clrScheme name="Metropolitní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ní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ní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400</Words>
  <Application>Microsoft Office PowerPoint</Application>
  <PresentationFormat>Širokoúhlá obrazovka</PresentationFormat>
  <Paragraphs>77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Metropolitní</vt:lpstr>
      <vt:lpstr>Státní svátky, významné dny a tradice</vt:lpstr>
      <vt:lpstr>Státní svátky </vt:lpstr>
      <vt:lpstr>Ostatní svátky 2019</vt:lpstr>
      <vt:lpstr>Významné dny</vt:lpstr>
      <vt:lpstr>Pokračování (významné dny)</vt:lpstr>
      <vt:lpstr>Tradice a zvyky</vt:lpstr>
      <vt:lpstr>Prezentace aplikace PowerPoint</vt:lpstr>
      <vt:lpstr>Rozdělení tradic a rituálů   1) Křesťanské svátky - určeny v liturgickém (církevním) kalendáři, např. Velikonoce, Vánoce 2) Novodobé tradice a svátky - snaha o budování českého státu, obnovení poutí, posvícení, majálesu, ---- Den země, Den dětí, Den otců...  3) Obecní (komunitní) tradice - touha se poznávat (vynášení Morany, pálení čarodějnic, rozsvěcování vánočního stromu, novoroční pochody) </vt:lpstr>
      <vt:lpstr>4) Sousedské tradice - komunitní zahrádky se společnými záhonky, ohništěm -vznikají nové tradice ( oslava konce léta, sousedský bleší trh, společné zpívání koled) 5) Rodinné tradice - školní mezníky, narozeniny, oslava svatby rodičů 6) Osobní a rodinné rituály - svatba, mše, promoce - osobní rituály (cokoliv, co vědomě děláme, pravidelně s určitým stereotypním postupem) </vt:lpstr>
      <vt:lpstr>Opakování</vt:lpstr>
      <vt:lpstr>Děkuji za pozornost. 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svátky</dc:title>
  <dc:creator>Mgr. Lucie Krézlová</dc:creator>
  <cp:lastModifiedBy>Mgr. Lucie Krézlová</cp:lastModifiedBy>
  <cp:revision>16</cp:revision>
  <dcterms:created xsi:type="dcterms:W3CDTF">2019-12-01T13:13:58Z</dcterms:created>
  <dcterms:modified xsi:type="dcterms:W3CDTF">2019-12-04T08:56:16Z</dcterms:modified>
</cp:coreProperties>
</file>