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63" r:id="rId14"/>
    <p:sldId id="271" r:id="rId1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2FAEE-E3C0-47AB-9107-A93991E209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568C2-75F6-4BD8-96E6-AB325DF39A3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68558-4AA1-4672-8683-E3373DCB40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75999-5D88-47C1-BB74-6A8B003C4A2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223B8-5E4B-4F60-B48F-A9FBD97C5AD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3F255-2B31-45FF-9CAC-D52852CB44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291C7-5B09-4DA8-A384-A880B7E139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482F7-3596-4BC5-A1C3-25EB3BA8746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F002B6-2970-481E-B839-D2AF66262C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367CE-5E93-4B83-8B56-3F0451F56D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3B2334-41BD-4D58-BE12-A8D5B0687E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5658A83E-741D-4974-80D4-517E20FD9E1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>
    <p:push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f/f4/Yellowstone_Nationalpark3.jpg" TargetMode="External"/><Relationship Id="rId2" Type="http://schemas.openxmlformats.org/officeDocument/2006/relationships/hyperlink" Target="http://www.clker.com/cliparts/0/5/a/4/1216180213451941529laurent_USA_politique.svg.med.p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://upload.wikimedia.org/wikipedia/commons/thumb/f/f5/Mammoth_Cave_National_Park_007.jpg/800px-Mammoth_Cave_National_Park_007.j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" Target="slide10.xml"/><Relationship Id="rId7" Type="http://schemas.openxmlformats.org/officeDocument/2006/relationships/slide" Target="slide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48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NÁRODNÍ PARKY USA</a:t>
            </a:r>
          </a:p>
        </p:txBody>
      </p:sp>
      <p:sp>
        <p:nvSpPr>
          <p:cNvPr id="4100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4101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92333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 dirty="0"/>
              <a:t>Autor: Mgr. </a:t>
            </a:r>
            <a:r>
              <a:rPr lang="cs-CZ" b="1" dirty="0" smtClean="0"/>
              <a:t>Helena Nováková</a:t>
            </a:r>
            <a:endParaRPr lang="cs-CZ" b="1" dirty="0"/>
          </a:p>
          <a:p>
            <a:pPr algn="ctr"/>
            <a:endParaRPr lang="cs-CZ" dirty="0"/>
          </a:p>
          <a:p>
            <a:pPr algn="ctr"/>
            <a:r>
              <a:rPr lang="cs-CZ" dirty="0"/>
              <a:t>Škola: Základní škola Slušovice, okres Zlín, příspěvková </a:t>
            </a:r>
            <a:r>
              <a:rPr lang="cs-CZ" dirty="0" smtClean="0"/>
              <a:t>organizace</a:t>
            </a:r>
            <a:endParaRPr lang="cs-CZ" dirty="0"/>
          </a:p>
        </p:txBody>
      </p:sp>
      <p:sp>
        <p:nvSpPr>
          <p:cNvPr id="4102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/>
              <a:t>Registrační číslo projektu: CZ.1.07/1.1.38/02.0025</a:t>
            </a:r>
          </a:p>
          <a:p>
            <a:pPr algn="ctr"/>
            <a:r>
              <a:rPr lang="cs-CZ"/>
              <a:t>Název projektu: Modernizace výuky na ZŠ Slušovice, Fryšták, Kašava a Velehrad</a:t>
            </a:r>
          </a:p>
          <a:p>
            <a:pPr algn="ctr"/>
            <a:r>
              <a:rPr lang="cs-CZ" sz="1200"/>
              <a:t>Tento projekt je spolufinancován z Evropského sociálního fondu a státního rozpočtu České republiky.</a:t>
            </a:r>
          </a:p>
        </p:txBody>
      </p:sp>
      <p:sp>
        <p:nvSpPr>
          <p:cNvPr id="7" name="Obdélník 6"/>
          <p:cNvSpPr/>
          <p:nvPr/>
        </p:nvSpPr>
        <p:spPr>
          <a:xfrm>
            <a:off x="2590800" y="4114800"/>
            <a:ext cx="3967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Z_014_Ekologie_Národní parky USA</a:t>
            </a:r>
            <a:endParaRPr lang="cs-CZ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Národní park </a:t>
            </a:r>
            <a:r>
              <a:rPr lang="cs-CZ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Arches</a:t>
            </a:r>
            <a:endParaRPr lang="cs-CZ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4754" name="Picture 2" descr="D:\fotky\amerika\23 Arches -Landsca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62200"/>
            <a:ext cx="5633168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4755" name="Picture 3" descr="D:\fotky\amerika\24 Arches - Balanced Ro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9600" y="1676400"/>
            <a:ext cx="3454400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bláček 5"/>
          <p:cNvSpPr/>
          <p:nvPr/>
        </p:nvSpPr>
        <p:spPr bwMode="auto">
          <a:xfrm>
            <a:off x="533400" y="762000"/>
            <a:ext cx="8229600" cy="1827193"/>
          </a:xfrm>
          <a:prstGeom prst="cloudCallout">
            <a:avLst>
              <a:gd name="adj1" fmla="val -1306"/>
              <a:gd name="adj2" fmla="val 8114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větrná eroze zde v průběhu miliónu let vytvořila překrásné pískovcové útvary, kamenné sloupy, věže apod.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cs-CZ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Bryce</a:t>
            </a:r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cs-CZ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Canyon</a:t>
            </a:r>
            <a:endParaRPr lang="cs-CZ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5778" name="Picture 2" descr="D:\fotky\amerika\19 Bryce Cany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819400"/>
            <a:ext cx="4800600" cy="360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5779" name="Picture 3" descr="D:\fotky\amerika\21 Bryce Canyon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485900"/>
            <a:ext cx="3581400" cy="5372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bláček 5"/>
          <p:cNvSpPr/>
          <p:nvPr/>
        </p:nvSpPr>
        <p:spPr bwMode="auto">
          <a:xfrm>
            <a:off x="304800" y="1447800"/>
            <a:ext cx="8001000" cy="1827193"/>
          </a:xfrm>
          <a:prstGeom prst="cloudCallout">
            <a:avLst>
              <a:gd name="adj1" fmla="val -3775"/>
              <a:gd name="adj2" fmla="val 9013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jedinečná oblast plná stovek útvarů,</a:t>
            </a:r>
            <a:r>
              <a:rPr kumimoji="0" lang="cs-CZ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které vytvořila eroze v průběhu let (komíny, jehly apod.)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lačítko akce: Zpět nebo Předchozí 6">
            <a:hlinkClick r:id="rId4" action="ppaction://hlinksldjump" highlightClick="1"/>
          </p:cNvPr>
          <p:cNvSpPr/>
          <p:nvPr/>
        </p:nvSpPr>
        <p:spPr bwMode="auto">
          <a:xfrm>
            <a:off x="7924800" y="5867400"/>
            <a:ext cx="1219200" cy="990600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cs-CZ" dirty="0" smtClean="0"/>
              <a:t>Opakování – spojte, co k sobě patří:</a:t>
            </a:r>
            <a:endParaRPr lang="cs-CZ" dirty="0"/>
          </a:p>
        </p:txBody>
      </p:sp>
      <p:sp>
        <p:nvSpPr>
          <p:cNvPr id="5" name="Zaoblený obdélník 4"/>
          <p:cNvSpPr/>
          <p:nvPr/>
        </p:nvSpPr>
        <p:spPr bwMode="auto">
          <a:xfrm>
            <a:off x="4114800" y="2819400"/>
            <a:ext cx="4800600" cy="57888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nejvyšší vodopád</a:t>
            </a:r>
            <a:r>
              <a:rPr kumimoji="0" lang="cs-CZ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S Ameriky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Zaoblený obdélník 5"/>
          <p:cNvSpPr/>
          <p:nvPr/>
        </p:nvSpPr>
        <p:spPr bwMode="auto">
          <a:xfrm>
            <a:off x="152400" y="4648200"/>
            <a:ext cx="3124200" cy="57888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Yosemitský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NP</a:t>
            </a:r>
          </a:p>
        </p:txBody>
      </p:sp>
      <p:sp>
        <p:nvSpPr>
          <p:cNvPr id="7" name="Zaoblený obdélník 6"/>
          <p:cNvSpPr/>
          <p:nvPr/>
        </p:nvSpPr>
        <p:spPr bwMode="auto">
          <a:xfrm>
            <a:off x="3962400" y="2133600"/>
            <a:ext cx="5181600" cy="57888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nejdelší jeskynní systém světa</a:t>
            </a:r>
          </a:p>
        </p:txBody>
      </p:sp>
      <p:sp>
        <p:nvSpPr>
          <p:cNvPr id="8" name="Zaoblený obdélník 7"/>
          <p:cNvSpPr/>
          <p:nvPr/>
        </p:nvSpPr>
        <p:spPr bwMode="auto">
          <a:xfrm>
            <a:off x="1828800" y="3962400"/>
            <a:ext cx="3124200" cy="57888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Mammoth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cs-CZ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cave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Zaoblený obdélník 8"/>
          <p:cNvSpPr/>
          <p:nvPr/>
        </p:nvSpPr>
        <p:spPr bwMode="auto">
          <a:xfrm>
            <a:off x="228600" y="3276600"/>
            <a:ext cx="3124200" cy="57888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řeka Colorado</a:t>
            </a:r>
          </a:p>
        </p:txBody>
      </p:sp>
      <p:sp>
        <p:nvSpPr>
          <p:cNvPr id="10" name="Zaoblený obdélník 9"/>
          <p:cNvSpPr/>
          <p:nvPr/>
        </p:nvSpPr>
        <p:spPr bwMode="auto">
          <a:xfrm>
            <a:off x="5791200" y="3581400"/>
            <a:ext cx="3124200" cy="57888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Grand </a:t>
            </a:r>
            <a:r>
              <a:rPr kumimoji="0" lang="cs-CZ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Canyon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Zaoblený obdélník 10"/>
          <p:cNvSpPr/>
          <p:nvPr/>
        </p:nvSpPr>
        <p:spPr bwMode="auto">
          <a:xfrm>
            <a:off x="3352800" y="5029200"/>
            <a:ext cx="3124200" cy="57888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nejstarší NP světa</a:t>
            </a:r>
          </a:p>
        </p:txBody>
      </p:sp>
      <p:sp>
        <p:nvSpPr>
          <p:cNvPr id="12" name="Zaoblený obdélník 11"/>
          <p:cNvSpPr/>
          <p:nvPr/>
        </p:nvSpPr>
        <p:spPr bwMode="auto">
          <a:xfrm>
            <a:off x="6019800" y="838200"/>
            <a:ext cx="3124200" cy="57888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Yellowstonský</a:t>
            </a: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NP</a:t>
            </a:r>
          </a:p>
        </p:txBody>
      </p:sp>
      <p:sp>
        <p:nvSpPr>
          <p:cNvPr id="13" name="Zaoblený obdélník 12"/>
          <p:cNvSpPr/>
          <p:nvPr/>
        </p:nvSpPr>
        <p:spPr bwMode="auto">
          <a:xfrm>
            <a:off x="0" y="2514600"/>
            <a:ext cx="3124200" cy="57888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Death</a:t>
            </a:r>
            <a:r>
              <a:rPr kumimoji="0" lang="cs-CZ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cs-CZ" sz="2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Valley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Zaoblený obdélník 13"/>
          <p:cNvSpPr/>
          <p:nvPr/>
        </p:nvSpPr>
        <p:spPr bwMode="auto">
          <a:xfrm>
            <a:off x="5334000" y="4343400"/>
            <a:ext cx="3124200" cy="57888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Generál </a:t>
            </a:r>
            <a:r>
              <a:rPr kumimoji="0" lang="cs-CZ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Sherman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Zaoblený obdélník 14"/>
          <p:cNvSpPr/>
          <p:nvPr/>
        </p:nvSpPr>
        <p:spPr bwMode="auto">
          <a:xfrm>
            <a:off x="152400" y="990600"/>
            <a:ext cx="3124200" cy="57888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NP </a:t>
            </a:r>
            <a:r>
              <a:rPr kumimoji="0" lang="cs-CZ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Sequoia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Zaoblený obdélník 15"/>
          <p:cNvSpPr/>
          <p:nvPr/>
        </p:nvSpPr>
        <p:spPr bwMode="auto">
          <a:xfrm>
            <a:off x="762000" y="1828800"/>
            <a:ext cx="3124200" cy="57888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pískovcové útvary</a:t>
            </a:r>
          </a:p>
        </p:txBody>
      </p:sp>
      <p:sp>
        <p:nvSpPr>
          <p:cNvPr id="17" name="Zaoblený obdélník 16"/>
          <p:cNvSpPr/>
          <p:nvPr/>
        </p:nvSpPr>
        <p:spPr bwMode="auto">
          <a:xfrm>
            <a:off x="6553200" y="5029200"/>
            <a:ext cx="2590800" cy="57888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NP </a:t>
            </a:r>
            <a:r>
              <a:rPr kumimoji="0" lang="cs-CZ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Arches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Zaoblený obdélník 17"/>
          <p:cNvSpPr/>
          <p:nvPr/>
        </p:nvSpPr>
        <p:spPr bwMode="auto">
          <a:xfrm>
            <a:off x="4953000" y="1447800"/>
            <a:ext cx="3962400" cy="57888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nejteplejší místo USA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CC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CC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CC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99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66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 obrázků: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vlastní fotografie</a:t>
            </a:r>
          </a:p>
          <a:p>
            <a:r>
              <a:rPr lang="it-IT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Usa Politická mapa. </a:t>
            </a:r>
            <a:r>
              <a:rPr lang="it-IT" sz="14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Http://www.clker.com</a:t>
            </a:r>
            <a:r>
              <a:rPr lang="it-IT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[online]. 2008 [cit. 2012-12-29]. Dostupné z: </a:t>
            </a:r>
            <a:r>
              <a:rPr lang="it-IT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http://www.clker.com/cliparts/0/5/a/4/1216180213451941529laurent_USA_politique.svg.med.png</a:t>
            </a:r>
            <a:endParaRPr lang="cs-CZ" sz="1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cs-CZ" sz="1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Yellowstone</a:t>
            </a:r>
            <a:r>
              <a:rPr lang="cs-CZ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Nationalpark3. In: </a:t>
            </a:r>
            <a:r>
              <a:rPr lang="cs-CZ" sz="14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Wikipedia</a:t>
            </a:r>
            <a:r>
              <a:rPr lang="cs-CZ" sz="14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cs-CZ" sz="14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cs-CZ" sz="14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free </a:t>
            </a:r>
            <a:r>
              <a:rPr lang="cs-CZ" sz="1400" i="1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encyclopedia</a:t>
            </a:r>
            <a:r>
              <a:rPr lang="cs-CZ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[online]. San </a:t>
            </a:r>
            <a:r>
              <a:rPr lang="cs-CZ" sz="1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Francisco</a:t>
            </a:r>
            <a:r>
              <a:rPr lang="cs-CZ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(CA): </a:t>
            </a:r>
            <a:r>
              <a:rPr lang="cs-CZ" sz="1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Wikimedia</a:t>
            </a:r>
            <a:r>
              <a:rPr lang="cs-CZ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1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Foundation</a:t>
            </a:r>
            <a:r>
              <a:rPr lang="cs-CZ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2007 [cit. 2012-12-29]. Dostupné z: </a:t>
            </a:r>
            <a:r>
              <a:rPr lang="cs-CZ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http://upload.wikimedia.org/wikipedia/commons/f/f4/Yellowstone_Nationalpark3.jpg</a:t>
            </a:r>
            <a:endParaRPr lang="cs-CZ" sz="1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Mammoth Cave National Park 007. In: </a:t>
            </a:r>
            <a:r>
              <a:rPr lang="en-US" sz="14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Wikipedia: the free encyclopedia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[online]. San Francisco (CA): Wikimedia Foundation, 2008 [cit. 2012-12-29]. </a:t>
            </a:r>
            <a:r>
              <a:rPr lang="en-US" sz="14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Dostupné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z: 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http://upload.wikimedia.org/wikipedia/commons/thumb/f/f5/Mammoth_Cave_National_Park_007.jpg/800px-Mammoth_Cave_National_Park_007.jpg</a:t>
            </a:r>
            <a:endParaRPr lang="cs-CZ" sz="1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4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400" dirty="0"/>
          </a:p>
        </p:txBody>
      </p:sp>
      <p:pic>
        <p:nvPicPr>
          <p:cNvPr id="4" name="Picture 4" descr="OPVK_hor_zakladni_logolink_RGB_cz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8800" y="48006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konec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143000"/>
            <a:ext cx="5575300" cy="121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147732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738000" rIns="73800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cs-CZ" dirty="0"/>
              <a:t>Digitální učební materiál je určen pro </a:t>
            </a:r>
            <a:r>
              <a:rPr lang="cs-CZ" dirty="0" smtClean="0"/>
              <a:t>rozšíření učiva o národních parcích USA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Materiál </a:t>
            </a:r>
            <a:r>
              <a:rPr lang="cs-CZ" dirty="0" smtClean="0"/>
              <a:t>rozvíjí a podporuje v žácích větší zájem o krajinné prostředí světa</a:t>
            </a:r>
            <a:endParaRPr lang="cs-CZ" dirty="0"/>
          </a:p>
          <a:p>
            <a:pPr>
              <a:buFont typeface="Wingdings" pitchFamily="2" charset="2"/>
              <a:buChar char="q"/>
            </a:pPr>
            <a:r>
              <a:rPr lang="cs-CZ" dirty="0"/>
              <a:t>Je určen pro předmět </a:t>
            </a:r>
            <a:r>
              <a:rPr lang="cs-CZ" dirty="0" smtClean="0"/>
              <a:t>zeměpis a </a:t>
            </a:r>
            <a:r>
              <a:rPr lang="cs-CZ" dirty="0"/>
              <a:t>ročník </a:t>
            </a:r>
            <a:r>
              <a:rPr lang="cs-CZ" dirty="0" smtClean="0"/>
              <a:t>sedmý</a:t>
            </a:r>
            <a:endParaRPr lang="cs-CZ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Usa Politická mapa Clip Art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1" y="1066800"/>
            <a:ext cx="9143999" cy="5181604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 bwMode="auto">
          <a:xfrm>
            <a:off x="0" y="0"/>
            <a:ext cx="4876800" cy="107721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nachází se zde celkem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58</a:t>
            </a: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národních parků</a:t>
            </a:r>
          </a:p>
        </p:txBody>
      </p:sp>
      <p:sp>
        <p:nvSpPr>
          <p:cNvPr id="7" name="Obdélník 6"/>
          <p:cNvSpPr/>
          <p:nvPr/>
        </p:nvSpPr>
        <p:spPr bwMode="auto">
          <a:xfrm>
            <a:off x="4267200" y="533400"/>
            <a:ext cx="4876800" cy="107721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nejvíce NP se nachází</a:t>
            </a:r>
            <a:r>
              <a:rPr kumimoji="0" lang="cs-CZ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v </a:t>
            </a:r>
            <a:r>
              <a:rPr kumimoji="0" lang="cs-CZ" sz="32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Kalifornii</a:t>
            </a:r>
            <a:r>
              <a:rPr kumimoji="0" lang="cs-CZ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cs-CZ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 na </a:t>
            </a:r>
            <a:r>
              <a:rPr kumimoji="0" lang="cs-CZ" sz="32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Aljašce</a:t>
            </a:r>
            <a:endParaRPr kumimoji="0" lang="cs-CZ" sz="3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cxnSp>
        <p:nvCxnSpPr>
          <p:cNvPr id="9" name="Přímá spojovací šipka 8"/>
          <p:cNvCxnSpPr/>
          <p:nvPr/>
        </p:nvCxnSpPr>
        <p:spPr bwMode="auto">
          <a:xfrm flipH="1">
            <a:off x="1600200" y="1524000"/>
            <a:ext cx="3657600" cy="19812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Přímá spojovací šipka 9"/>
          <p:cNvCxnSpPr/>
          <p:nvPr/>
        </p:nvCxnSpPr>
        <p:spPr bwMode="auto">
          <a:xfrm flipH="1">
            <a:off x="1447800" y="1524000"/>
            <a:ext cx="6705600" cy="38862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Obdélník 12"/>
          <p:cNvSpPr/>
          <p:nvPr/>
        </p:nvSpPr>
        <p:spPr bwMode="auto">
          <a:xfrm>
            <a:off x="0" y="0"/>
            <a:ext cx="9144000" cy="1068526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Plain">
              <a:avLst>
                <a:gd name="adj" fmla="val 50145"/>
              </a:avLst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5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nejzajímavější</a:t>
            </a:r>
            <a:r>
              <a:rPr kumimoji="0" lang="cs-CZ" sz="5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národní parky</a:t>
            </a:r>
            <a:endParaRPr kumimoji="0" lang="cs-CZ" sz="5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" name="Pěticípá hvězda 13">
            <a:hlinkClick r:id="" action="ppaction://hlinkshowjump?jump=nextslide"/>
          </p:cNvPr>
          <p:cNvSpPr/>
          <p:nvPr/>
        </p:nvSpPr>
        <p:spPr bwMode="auto">
          <a:xfrm>
            <a:off x="2743200" y="1905000"/>
            <a:ext cx="838200" cy="6096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Pěticípá hvězda 14">
            <a:hlinkClick r:id="rId3" action="ppaction://hlinksldjump"/>
          </p:cNvPr>
          <p:cNvSpPr/>
          <p:nvPr/>
        </p:nvSpPr>
        <p:spPr bwMode="auto">
          <a:xfrm>
            <a:off x="2438400" y="2895600"/>
            <a:ext cx="914400" cy="958691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Pěticípá hvězda 16">
            <a:hlinkClick r:id="rId4" action="ppaction://hlinksldjump"/>
          </p:cNvPr>
          <p:cNvSpPr/>
          <p:nvPr/>
        </p:nvSpPr>
        <p:spPr bwMode="auto">
          <a:xfrm>
            <a:off x="6400800" y="3352800"/>
            <a:ext cx="838200" cy="6096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Pěticípá hvězda 17">
            <a:hlinkClick r:id="rId5" action="ppaction://hlinksldjump"/>
          </p:cNvPr>
          <p:cNvSpPr/>
          <p:nvPr/>
        </p:nvSpPr>
        <p:spPr bwMode="auto">
          <a:xfrm>
            <a:off x="1143000" y="2971800"/>
            <a:ext cx="838200" cy="958691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Pěticípá hvězda 19">
            <a:hlinkClick r:id="rId6" action="ppaction://hlinksldjump"/>
          </p:cNvPr>
          <p:cNvSpPr/>
          <p:nvPr/>
        </p:nvSpPr>
        <p:spPr bwMode="auto">
          <a:xfrm>
            <a:off x="2209800" y="3886200"/>
            <a:ext cx="838200" cy="609600"/>
          </a:xfrm>
          <a:prstGeom prst="star5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Zaoblený obdélník 20">
            <a:hlinkClick r:id="rId7" action="ppaction://hlinksldjump"/>
          </p:cNvPr>
          <p:cNvSpPr/>
          <p:nvPr/>
        </p:nvSpPr>
        <p:spPr bwMode="auto">
          <a:xfrm>
            <a:off x="5562600" y="5943600"/>
            <a:ext cx="3581400" cy="783193"/>
          </a:xfrm>
          <a:prstGeom prst="roundRect">
            <a:avLst/>
          </a:prstGeom>
          <a:blipFill>
            <a:blip r:embed="rId8" cstate="print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OPAKOVÁNÍ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13" grpId="0" animBg="1"/>
      <p:bldP spid="14" grpId="0" animBg="1"/>
      <p:bldP spid="14" grpId="1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cs-CZ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Yellowstonský</a:t>
            </a:r>
            <a:r>
              <a:rPr lang="cs-CZ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národní park</a:t>
            </a:r>
            <a:endParaRPr lang="cs-CZ" dirty="0"/>
          </a:p>
        </p:txBody>
      </p:sp>
      <p:pic>
        <p:nvPicPr>
          <p:cNvPr id="72706" name="Picture 2" descr="Gejzíry Yellowstonského národního park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590800"/>
            <a:ext cx="5252201" cy="3600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ovéPole 4"/>
          <p:cNvSpPr txBox="1"/>
          <p:nvPr/>
        </p:nvSpPr>
        <p:spPr>
          <a:xfrm>
            <a:off x="1219200" y="1371600"/>
            <a:ext cx="6601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nejstarší X nejmladší národní park světa</a:t>
            </a:r>
            <a:endParaRPr lang="cs-CZ" sz="2800" dirty="0"/>
          </a:p>
        </p:txBody>
      </p:sp>
      <p:cxnSp>
        <p:nvCxnSpPr>
          <p:cNvPr id="7" name="Přímá spojovací čára 6"/>
          <p:cNvCxnSpPr/>
          <p:nvPr/>
        </p:nvCxnSpPr>
        <p:spPr bwMode="auto">
          <a:xfrm flipV="1">
            <a:off x="4519943" y="2097512"/>
            <a:ext cx="2118601" cy="2590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Obláček 8"/>
          <p:cNvSpPr/>
          <p:nvPr/>
        </p:nvSpPr>
        <p:spPr bwMode="auto">
          <a:xfrm>
            <a:off x="5486400" y="3276600"/>
            <a:ext cx="3810000" cy="1827193"/>
          </a:xfrm>
          <a:prstGeom prst="cloud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nachází se</a:t>
            </a:r>
            <a:r>
              <a:rPr kumimoji="0" lang="cs-CZ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zde velké množství vodopádů, horskýc</a:t>
            </a:r>
            <a:r>
              <a:rPr lang="cs-CZ" dirty="0" smtClean="0"/>
              <a:t>h pramenů, jezer a gejzírů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bláček 9"/>
          <p:cNvSpPr/>
          <p:nvPr/>
        </p:nvSpPr>
        <p:spPr bwMode="auto">
          <a:xfrm>
            <a:off x="0" y="2895600"/>
            <a:ext cx="3810000" cy="1827193"/>
          </a:xfrm>
          <a:prstGeom prst="cloudCallout">
            <a:avLst>
              <a:gd name="adj1" fmla="val 31689"/>
              <a:gd name="adj2" fmla="val 71928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typické</a:t>
            </a:r>
            <a:r>
              <a:rPr kumimoji="0" lang="cs-CZ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jsou zde vývěry horkých pramenů a bublající bahenní sopky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lačítko akce: Zpět nebo Předchozí 10">
            <a:hlinkClick r:id="rId3" action="ppaction://hlinksldjump" highlightClick="1"/>
          </p:cNvPr>
          <p:cNvSpPr/>
          <p:nvPr/>
        </p:nvSpPr>
        <p:spPr bwMode="auto">
          <a:xfrm>
            <a:off x="7924800" y="5867400"/>
            <a:ext cx="1219200" cy="990600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Vývojový diagram: postup 11"/>
          <p:cNvSpPr/>
          <p:nvPr/>
        </p:nvSpPr>
        <p:spPr bwMode="auto">
          <a:xfrm>
            <a:off x="0" y="4800600"/>
            <a:ext cx="3581400" cy="1815882"/>
          </a:xfrm>
          <a:prstGeom prst="flowChartProcess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Do jaké až výšky může tryskat svoji vodu asi nejznámější</a:t>
            </a:r>
            <a:r>
              <a:rPr kumimoji="0" lang="cs-CZ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gejzír </a:t>
            </a:r>
            <a:r>
              <a:rPr kumimoji="0" lang="cs-CZ" sz="2800" b="1" i="0" u="sng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Old</a:t>
            </a:r>
            <a:r>
              <a:rPr kumimoji="0" lang="cs-CZ" sz="28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cs-CZ" sz="2800" b="1" i="0" u="sng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Faithful</a:t>
            </a:r>
            <a:r>
              <a:rPr kumimoji="0" lang="cs-CZ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?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Elipsa 12"/>
          <p:cNvSpPr/>
          <p:nvPr/>
        </p:nvSpPr>
        <p:spPr bwMode="auto">
          <a:xfrm>
            <a:off x="2895600" y="4419600"/>
            <a:ext cx="1981200" cy="649188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20 metrů</a:t>
            </a:r>
          </a:p>
        </p:txBody>
      </p:sp>
      <p:sp>
        <p:nvSpPr>
          <p:cNvPr id="14" name="Elipsa 13"/>
          <p:cNvSpPr/>
          <p:nvPr/>
        </p:nvSpPr>
        <p:spPr bwMode="auto">
          <a:xfrm>
            <a:off x="3886200" y="5181600"/>
            <a:ext cx="1981200" cy="649188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dirty="0">
                <a:solidFill>
                  <a:schemeClr val="tx2"/>
                </a:solidFill>
              </a:rPr>
              <a:t>4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0 metrů</a:t>
            </a:r>
          </a:p>
        </p:txBody>
      </p:sp>
      <p:sp>
        <p:nvSpPr>
          <p:cNvPr id="15" name="Elipsa 14"/>
          <p:cNvSpPr/>
          <p:nvPr/>
        </p:nvSpPr>
        <p:spPr bwMode="auto">
          <a:xfrm>
            <a:off x="4876800" y="6019800"/>
            <a:ext cx="1981200" cy="649188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dirty="0">
                <a:solidFill>
                  <a:schemeClr val="tx2"/>
                </a:solidFill>
              </a:rPr>
              <a:t>6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charset="0"/>
              </a:rPr>
              <a:t>0 metrů</a:t>
            </a: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0" grpId="0" animBg="1"/>
      <p:bldP spid="11" grpId="0" animBg="1"/>
      <p:bldP spid="12" grpId="0" animBg="1"/>
      <p:bldP spid="13" grpId="0" animBg="1"/>
      <p:bldP spid="13" grpId="1" animBg="1"/>
      <p:bldP spid="14" grpId="0" animBg="1"/>
      <p:bldP spid="14" grpId="1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</a:bodyPr>
          <a:lstStyle/>
          <a:p>
            <a:r>
              <a:rPr lang="cs-CZ" dirty="0" smtClean="0"/>
              <a:t>Grand </a:t>
            </a:r>
            <a:r>
              <a:rPr lang="cs-CZ" dirty="0" err="1" smtClean="0"/>
              <a:t>Canyon</a:t>
            </a:r>
            <a:endParaRPr lang="cs-CZ" dirty="0"/>
          </a:p>
        </p:txBody>
      </p:sp>
      <p:pic>
        <p:nvPicPr>
          <p:cNvPr id="71681" name="Picture 1" descr="D:\fotky\amerika\14 Grand Cany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4495800" cy="299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682" name="Picture 2" descr="D:\fotky\amerika\18 Grand Canyon-Colorad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819400"/>
            <a:ext cx="4419600" cy="3314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bláček 5"/>
          <p:cNvSpPr/>
          <p:nvPr/>
        </p:nvSpPr>
        <p:spPr bwMode="auto">
          <a:xfrm>
            <a:off x="4038600" y="1524000"/>
            <a:ext cx="3352800" cy="1827193"/>
          </a:xfrm>
          <a:prstGeom prst="cloudCallout">
            <a:avLst>
              <a:gd name="adj1" fmla="val -52454"/>
              <a:gd name="adj2" fmla="val 61049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patří mezi nejúchvatnější přírodní útvary naší planety</a:t>
            </a:r>
          </a:p>
        </p:txBody>
      </p:sp>
      <p:sp>
        <p:nvSpPr>
          <p:cNvPr id="7" name="Obláček 6"/>
          <p:cNvSpPr/>
          <p:nvPr/>
        </p:nvSpPr>
        <p:spPr bwMode="auto">
          <a:xfrm>
            <a:off x="2209800" y="3657600"/>
            <a:ext cx="3200400" cy="1827193"/>
          </a:xfrm>
          <a:prstGeom prst="cloudCallout">
            <a:avLst>
              <a:gd name="adj1" fmla="val 83101"/>
              <a:gd name="adj2" fmla="val 23631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 smtClean="0"/>
              <a:t>obrovský kaňon, který vyhloubila v průběhu let řeka Colorado.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lačítko akce: Zpět nebo Předchozí 7">
            <a:hlinkClick r:id="rId4" action="ppaction://hlinksldjump" highlightClick="1"/>
          </p:cNvPr>
          <p:cNvSpPr/>
          <p:nvPr/>
        </p:nvSpPr>
        <p:spPr bwMode="auto">
          <a:xfrm>
            <a:off x="0" y="5867400"/>
            <a:ext cx="1219200" cy="990600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cs-CZ" dirty="0" smtClean="0"/>
              <a:t>Mamutí jeskyně</a:t>
            </a:r>
            <a:endParaRPr lang="cs-CZ" dirty="0"/>
          </a:p>
        </p:txBody>
      </p:sp>
      <p:pic>
        <p:nvPicPr>
          <p:cNvPr id="69634" name="Picture 2" descr="Soubor:Mammoth Cave National Park 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300" y="1482298"/>
            <a:ext cx="7391400" cy="5543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bláček 4"/>
          <p:cNvSpPr/>
          <p:nvPr/>
        </p:nvSpPr>
        <p:spPr bwMode="auto">
          <a:xfrm>
            <a:off x="5410200" y="990600"/>
            <a:ext cx="3733800" cy="2108299"/>
          </a:xfrm>
          <a:prstGeom prst="cloud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nejdelší</a:t>
            </a:r>
            <a:r>
              <a:rPr kumimoji="0" lang="cs-CZ" sz="2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jeskynní systém světa</a:t>
            </a:r>
            <a:endParaRPr kumimoji="0" lang="cs-C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Vývojový diagram: postup 5"/>
          <p:cNvSpPr/>
          <p:nvPr/>
        </p:nvSpPr>
        <p:spPr bwMode="auto">
          <a:xfrm>
            <a:off x="0" y="1371600"/>
            <a:ext cx="4724400" cy="1200329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dirty="0" smtClean="0"/>
              <a:t>Jak dlouhá je doposud známá délka všech podzemních prostorů v jeskyni?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Elipsa 6"/>
          <p:cNvSpPr/>
          <p:nvPr/>
        </p:nvSpPr>
        <p:spPr bwMode="auto">
          <a:xfrm>
            <a:off x="1447800" y="2895600"/>
            <a:ext cx="2286000" cy="735747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63 km</a:t>
            </a:r>
          </a:p>
        </p:txBody>
      </p:sp>
      <p:sp>
        <p:nvSpPr>
          <p:cNvPr id="8" name="Elipsa 7"/>
          <p:cNvSpPr/>
          <p:nvPr/>
        </p:nvSpPr>
        <p:spPr bwMode="auto">
          <a:xfrm>
            <a:off x="6324600" y="4876800"/>
            <a:ext cx="2819400" cy="735747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6 300 km</a:t>
            </a:r>
          </a:p>
        </p:txBody>
      </p:sp>
      <p:sp>
        <p:nvSpPr>
          <p:cNvPr id="9" name="Elipsa 8"/>
          <p:cNvSpPr/>
          <p:nvPr/>
        </p:nvSpPr>
        <p:spPr bwMode="auto">
          <a:xfrm>
            <a:off x="3733800" y="3886200"/>
            <a:ext cx="2286000" cy="735747"/>
          </a:xfrm>
          <a:prstGeom prst="ellipse">
            <a:avLst/>
          </a:prstGeom>
          <a:solidFill>
            <a:schemeClr val="accent3">
              <a:lumMod val="5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</a:rPr>
              <a:t>630 km</a:t>
            </a:r>
          </a:p>
        </p:txBody>
      </p:sp>
      <p:sp>
        <p:nvSpPr>
          <p:cNvPr id="10" name="Tlačítko akce: Zpět nebo Předchozí 9">
            <a:hlinkClick r:id="rId3" action="ppaction://hlinksldjump" highlightClick="1"/>
          </p:cNvPr>
          <p:cNvSpPr/>
          <p:nvPr/>
        </p:nvSpPr>
        <p:spPr bwMode="auto">
          <a:xfrm>
            <a:off x="7871674" y="5787762"/>
            <a:ext cx="1219200" cy="990600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Vývojový diagram: postup 10"/>
          <p:cNvSpPr/>
          <p:nvPr/>
        </p:nvSpPr>
        <p:spPr bwMode="auto">
          <a:xfrm>
            <a:off x="0" y="1752600"/>
            <a:ext cx="5105400" cy="954107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dirty="0" smtClean="0"/>
              <a:t>Zajímavost: </a:t>
            </a:r>
            <a:r>
              <a:rPr lang="cs-CZ" sz="2800" b="1" i="1" dirty="0" smtClean="0"/>
              <a:t>Jaké je originální anglické pojmenování?</a:t>
            </a:r>
            <a:endParaRPr kumimoji="0" lang="cs-CZ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990600" y="6242447"/>
            <a:ext cx="6849952" cy="615553"/>
          </a:xfrm>
          <a:prstGeom prst="rect">
            <a:avLst/>
          </a:prstGeom>
          <a:solidFill>
            <a:schemeClr val="accent2">
              <a:lumMod val="6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3400" dirty="0" smtClean="0"/>
              <a:t>__ __ __ __ __ __ __  __ __ __ __</a:t>
            </a:r>
            <a:endParaRPr lang="cs-CZ" sz="34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1066800" y="6273225"/>
            <a:ext cx="9813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/>
              <a:t>       </a:t>
            </a:r>
            <a:endParaRPr lang="cs-CZ" sz="32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8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cs-CZ" dirty="0" err="1" smtClean="0"/>
              <a:t>Yosemitský</a:t>
            </a:r>
            <a:r>
              <a:rPr lang="cs-CZ" dirty="0" smtClean="0"/>
              <a:t> národní park</a:t>
            </a:r>
            <a:endParaRPr lang="cs-CZ" dirty="0"/>
          </a:p>
        </p:txBody>
      </p:sp>
      <p:pic>
        <p:nvPicPr>
          <p:cNvPr id="68609" name="Picture 1" descr="D:\fotky\amerika\07yosemite - El Capitane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64208"/>
            <a:ext cx="6925056" cy="5193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bláček 4"/>
          <p:cNvSpPr/>
          <p:nvPr/>
        </p:nvSpPr>
        <p:spPr bwMode="auto">
          <a:xfrm>
            <a:off x="3429000" y="3886200"/>
            <a:ext cx="5715000" cy="1827193"/>
          </a:xfrm>
          <a:prstGeom prst="cloudCallout">
            <a:avLst>
              <a:gd name="adj1" fmla="val -30624"/>
              <a:gd name="adj2" fmla="val -59996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nachází se zde nejvyšší vodopád Severní Ameriky </a:t>
            </a:r>
            <a:r>
              <a:rPr kumimoji="0" lang="cs-CZ" sz="2400" b="1" i="0" u="sng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Yosemitský</a:t>
            </a:r>
            <a:r>
              <a:rPr kumimoji="0" lang="cs-CZ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vodopád</a:t>
            </a:r>
          </a:p>
        </p:txBody>
      </p:sp>
      <p:sp>
        <p:nvSpPr>
          <p:cNvPr id="6" name="Obláček 5"/>
          <p:cNvSpPr/>
          <p:nvPr/>
        </p:nvSpPr>
        <p:spPr bwMode="auto">
          <a:xfrm>
            <a:off x="3429000" y="1295400"/>
            <a:ext cx="5715000" cy="1827193"/>
          </a:xfrm>
          <a:prstGeom prst="cloudCallout">
            <a:avLst>
              <a:gd name="adj1" fmla="val -23702"/>
              <a:gd name="adj2" fmla="val 58332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najdeme zde světově 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proslulá</a:t>
            </a:r>
            <a:r>
              <a:rPr kumimoji="0" lang="cs-CZ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žulová </a:t>
            </a:r>
            <a:r>
              <a:rPr kumimoji="0" lang="cs-CZ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skaliska, vodopády, sekvoje apod.</a:t>
            </a:r>
            <a:endParaRPr kumimoji="0" lang="cs-CZ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cs-CZ" dirty="0" smtClean="0"/>
              <a:t>Národní park </a:t>
            </a:r>
            <a:r>
              <a:rPr lang="cs-CZ" dirty="0" err="1" smtClean="0"/>
              <a:t>Sequoia</a:t>
            </a:r>
            <a:endParaRPr lang="cs-CZ" dirty="0"/>
          </a:p>
        </p:txBody>
      </p:sp>
      <p:pic>
        <p:nvPicPr>
          <p:cNvPr id="67585" name="Picture 1" descr="D:\fotky\amerika\13 Sequo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9200"/>
            <a:ext cx="4267200" cy="284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7586" name="Picture 2" descr="D:\fotky\amerika\12 Sequoia NP - Gen.Sher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676400"/>
            <a:ext cx="3200400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7587" name="Picture 3" descr="D:\fotky\amerika\13a Sequoia - Tunnel Lo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581400"/>
            <a:ext cx="4572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bláček 6"/>
          <p:cNvSpPr/>
          <p:nvPr/>
        </p:nvSpPr>
        <p:spPr bwMode="auto">
          <a:xfrm>
            <a:off x="3352800" y="1371600"/>
            <a:ext cx="5791200" cy="1546086"/>
          </a:xfrm>
          <a:prstGeom prst="cloudCallout">
            <a:avLst>
              <a:gd name="adj1" fmla="val -63574"/>
              <a:gd name="adj2" fmla="val 4681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park proslavený díky lesům sekvojovců obrovských</a:t>
            </a:r>
            <a:r>
              <a:rPr kumimoji="0" lang="cs-CZ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 velkém množství jeskyní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bláček 7"/>
          <p:cNvSpPr/>
          <p:nvPr/>
        </p:nvSpPr>
        <p:spPr bwMode="auto">
          <a:xfrm>
            <a:off x="3276600" y="3124200"/>
            <a:ext cx="3657600" cy="2389406"/>
          </a:xfrm>
          <a:prstGeom prst="cloudCallout">
            <a:avLst>
              <a:gd name="adj1" fmla="val 55049"/>
              <a:gd name="adj2" fmla="val -3332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najdeme</a:t>
            </a:r>
            <a:r>
              <a:rPr kumimoji="0" lang="cs-CZ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zde největší strom světa </a:t>
            </a:r>
            <a:r>
              <a:rPr kumimoji="0" lang="cs-CZ" sz="24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Generál </a:t>
            </a:r>
            <a:r>
              <a:rPr kumimoji="0" lang="cs-CZ" sz="2400" b="1" i="0" u="sng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Sherman</a:t>
            </a:r>
            <a:endParaRPr kumimoji="0" lang="cs-CZ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Údolí smrti</a:t>
            </a:r>
            <a:endParaRPr lang="cs-CZ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3730" name="Picture 2" descr="D:\fotky\amerika\01udoli smrti-Zabr.Poin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3691128" cy="2768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3732" name="Picture 4" descr="D:\fotky\amerika\05udoli smrti-Devil´s golf cour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429000"/>
            <a:ext cx="4064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3731" name="Picture 3" descr="D:\fotky\amerika\03udoli smrti-Sand Dun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2272" y="1371600"/>
            <a:ext cx="4681728" cy="3511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bláček 6"/>
          <p:cNvSpPr/>
          <p:nvPr/>
        </p:nvSpPr>
        <p:spPr bwMode="auto">
          <a:xfrm>
            <a:off x="2362200" y="1371600"/>
            <a:ext cx="5257800" cy="1827193"/>
          </a:xfrm>
          <a:prstGeom prst="cloud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nejteplejší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nejníže</a:t>
            </a:r>
            <a:r>
              <a:rPr kumimoji="0" lang="cs-CZ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položené</a:t>
            </a:r>
            <a:r>
              <a:rPr kumimoji="0" lang="cs-CZ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 </a:t>
            </a:r>
            <a:r>
              <a:rPr lang="cs-CZ" sz="2400" b="1" dirty="0" smtClean="0"/>
              <a:t>nejsušší</a:t>
            </a:r>
            <a:r>
              <a:rPr lang="cs-CZ" sz="2400" dirty="0" smtClean="0"/>
              <a:t> místo USA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bláček 7"/>
          <p:cNvSpPr/>
          <p:nvPr/>
        </p:nvSpPr>
        <p:spPr bwMode="auto">
          <a:xfrm>
            <a:off x="3886200" y="4191000"/>
            <a:ext cx="5257800" cy="1405533"/>
          </a:xfrm>
          <a:prstGeom prst="cloudCallout">
            <a:avLst>
              <a:gd name="adj1" fmla="val -36926"/>
              <a:gd name="adj2" fmla="val -7344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najdem</a:t>
            </a:r>
            <a:r>
              <a:rPr lang="cs-CZ" dirty="0" smtClean="0"/>
              <a:t>e zde krásné přírodní útvary </a:t>
            </a:r>
            <a:r>
              <a:rPr lang="cs-CZ" b="1" dirty="0" smtClean="0"/>
              <a:t>(písečné duny, kaňony, hory apod.)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Vývojový diagram: postup 8"/>
          <p:cNvSpPr/>
          <p:nvPr/>
        </p:nvSpPr>
        <p:spPr bwMode="auto">
          <a:xfrm>
            <a:off x="0" y="3276600"/>
            <a:ext cx="5105400" cy="954107"/>
          </a:xfrm>
          <a:prstGeom prst="flowChartProces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800" dirty="0" smtClean="0"/>
              <a:t>Zajímavost: </a:t>
            </a:r>
            <a:r>
              <a:rPr lang="cs-CZ" sz="2800" b="1" i="1" dirty="0" smtClean="0"/>
              <a:t>Jaké je originální anglické pojmenování?</a:t>
            </a:r>
            <a:endParaRPr kumimoji="0" lang="cs-CZ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Zaoblený obdélník 9"/>
          <p:cNvSpPr/>
          <p:nvPr/>
        </p:nvSpPr>
        <p:spPr bwMode="auto">
          <a:xfrm>
            <a:off x="5181600" y="3733800"/>
            <a:ext cx="3657600" cy="783193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4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Arial" charset="0"/>
              </a:rPr>
              <a:t>D…</a:t>
            </a:r>
            <a:endParaRPr kumimoji="0" lang="cs-CZ" sz="4000" b="1" i="0" u="none" strike="noStrike" spc="100" normalizeH="0" baseline="0" dirty="0" smtClean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11" name="Tlačítko akce: Zpět nebo Předchozí 10">
            <a:hlinkClick r:id="rId5" action="ppaction://hlinksldjump" highlightClick="1"/>
          </p:cNvPr>
          <p:cNvSpPr/>
          <p:nvPr/>
        </p:nvSpPr>
        <p:spPr bwMode="auto">
          <a:xfrm>
            <a:off x="0" y="5867400"/>
            <a:ext cx="1219200" cy="990600"/>
          </a:xfrm>
          <a:prstGeom prst="actionButtonBackPrevious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1896</TotalTime>
  <Words>399</Words>
  <Application>Microsoft Office PowerPoint</Application>
  <PresentationFormat>Předvádění na obrazovce (4:3)</PresentationFormat>
  <Paragraphs>74</Paragraphs>
  <Slides>14</Slides>
  <Notes>0</Notes>
  <HiddenSlides>1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Arial</vt:lpstr>
      <vt:lpstr>Wingdings</vt:lpstr>
      <vt:lpstr>Výchozí návrh</vt:lpstr>
      <vt:lpstr>NÁRODNÍ PARKY USA</vt:lpstr>
      <vt:lpstr>Anotace:</vt:lpstr>
      <vt:lpstr>Prezentace aplikace PowerPoint</vt:lpstr>
      <vt:lpstr>Yellowstonský národní park</vt:lpstr>
      <vt:lpstr>Grand Canyon</vt:lpstr>
      <vt:lpstr>Mamutí jeskyně</vt:lpstr>
      <vt:lpstr>Yosemitský národní park</vt:lpstr>
      <vt:lpstr>Národní park Sequoia</vt:lpstr>
      <vt:lpstr>Údolí smrti</vt:lpstr>
      <vt:lpstr>Národní park Arches</vt:lpstr>
      <vt:lpstr>Bryce Canyon</vt:lpstr>
      <vt:lpstr>Opakování – spojte, co k sobě patří:</vt:lpstr>
      <vt:lpstr>Zdroje obrázků:</vt:lpstr>
      <vt:lpstr>konec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Helenečka</dc:creator>
  <cp:lastModifiedBy>Hana Trinerová</cp:lastModifiedBy>
  <cp:revision>56</cp:revision>
  <cp:lastPrinted>1601-01-01T00:00:00Z</cp:lastPrinted>
  <dcterms:created xsi:type="dcterms:W3CDTF">1601-01-01T00:00:00Z</dcterms:created>
  <dcterms:modified xsi:type="dcterms:W3CDTF">2018-10-07T18:45:02Z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